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69"/>
  </p:notesMasterIdLst>
  <p:sldIdLst>
    <p:sldId id="258" r:id="rId2"/>
    <p:sldId id="260" r:id="rId3"/>
    <p:sldId id="263" r:id="rId4"/>
    <p:sldId id="270" r:id="rId5"/>
    <p:sldId id="271" r:id="rId6"/>
    <p:sldId id="274" r:id="rId7"/>
    <p:sldId id="278" r:id="rId8"/>
    <p:sldId id="279" r:id="rId9"/>
    <p:sldId id="306" r:id="rId10"/>
    <p:sldId id="280" r:id="rId11"/>
    <p:sldId id="281" r:id="rId12"/>
    <p:sldId id="282" r:id="rId13"/>
    <p:sldId id="283" r:id="rId14"/>
    <p:sldId id="272" r:id="rId15"/>
    <p:sldId id="273" r:id="rId16"/>
    <p:sldId id="276" r:id="rId17"/>
    <p:sldId id="277" r:id="rId18"/>
    <p:sldId id="303" r:id="rId19"/>
    <p:sldId id="286" r:id="rId20"/>
    <p:sldId id="287" r:id="rId21"/>
    <p:sldId id="305" r:id="rId22"/>
    <p:sldId id="339" r:id="rId23"/>
    <p:sldId id="340" r:id="rId24"/>
    <p:sldId id="307" r:id="rId25"/>
    <p:sldId id="304" r:id="rId26"/>
    <p:sldId id="285" r:id="rId27"/>
    <p:sldId id="299" r:id="rId28"/>
    <p:sldId id="289" r:id="rId29"/>
    <p:sldId id="275" r:id="rId30"/>
    <p:sldId id="341" r:id="rId31"/>
    <p:sldId id="342" r:id="rId32"/>
    <p:sldId id="343" r:id="rId33"/>
    <p:sldId id="292" r:id="rId34"/>
    <p:sldId id="293" r:id="rId35"/>
    <p:sldId id="344" r:id="rId36"/>
    <p:sldId id="291" r:id="rId37"/>
    <p:sldId id="346" r:id="rId38"/>
    <p:sldId id="294" r:id="rId39"/>
    <p:sldId id="302" r:id="rId40"/>
    <p:sldId id="298" r:id="rId41"/>
    <p:sldId id="308" r:id="rId42"/>
    <p:sldId id="297" r:id="rId43"/>
    <p:sldId id="309" r:id="rId44"/>
    <p:sldId id="295" r:id="rId45"/>
    <p:sldId id="310" r:id="rId46"/>
    <p:sldId id="301" r:id="rId47"/>
    <p:sldId id="345" r:id="rId48"/>
    <p:sldId id="312" r:id="rId49"/>
    <p:sldId id="313" r:id="rId50"/>
    <p:sldId id="311" r:id="rId51"/>
    <p:sldId id="315" r:id="rId52"/>
    <p:sldId id="314" r:id="rId53"/>
    <p:sldId id="325" r:id="rId54"/>
    <p:sldId id="326" r:id="rId55"/>
    <p:sldId id="327" r:id="rId56"/>
    <p:sldId id="328" r:id="rId57"/>
    <p:sldId id="329" r:id="rId58"/>
    <p:sldId id="330" r:id="rId59"/>
    <p:sldId id="331" r:id="rId60"/>
    <p:sldId id="332" r:id="rId61"/>
    <p:sldId id="334" r:id="rId62"/>
    <p:sldId id="333" r:id="rId63"/>
    <p:sldId id="335" r:id="rId64"/>
    <p:sldId id="336" r:id="rId65"/>
    <p:sldId id="337" r:id="rId66"/>
    <p:sldId id="338" r:id="rId67"/>
    <p:sldId id="269" r:id="rId68"/>
  </p:sldIdLst>
  <p:sldSz cx="9144000" cy="5143500" type="screen16x9"/>
  <p:notesSz cx="6797675" cy="9926638"/>
  <p:defaultTex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A94560C6-A73C-4020-B779-DA8915B06076}">
          <p14:sldIdLst>
            <p14:sldId id="258"/>
            <p14:sldId id="260"/>
            <p14:sldId id="263"/>
            <p14:sldId id="270"/>
            <p14:sldId id="271"/>
            <p14:sldId id="274"/>
            <p14:sldId id="278"/>
            <p14:sldId id="279"/>
            <p14:sldId id="306"/>
            <p14:sldId id="280"/>
            <p14:sldId id="281"/>
            <p14:sldId id="282"/>
            <p14:sldId id="283"/>
            <p14:sldId id="272"/>
            <p14:sldId id="273"/>
            <p14:sldId id="276"/>
            <p14:sldId id="277"/>
            <p14:sldId id="303"/>
            <p14:sldId id="286"/>
            <p14:sldId id="287"/>
            <p14:sldId id="305"/>
            <p14:sldId id="339"/>
            <p14:sldId id="340"/>
            <p14:sldId id="307"/>
            <p14:sldId id="304"/>
            <p14:sldId id="285"/>
            <p14:sldId id="299"/>
            <p14:sldId id="289"/>
            <p14:sldId id="275"/>
            <p14:sldId id="341"/>
            <p14:sldId id="342"/>
            <p14:sldId id="343"/>
            <p14:sldId id="292"/>
            <p14:sldId id="293"/>
            <p14:sldId id="344"/>
            <p14:sldId id="291"/>
            <p14:sldId id="346"/>
            <p14:sldId id="294"/>
            <p14:sldId id="302"/>
            <p14:sldId id="298"/>
            <p14:sldId id="308"/>
            <p14:sldId id="297"/>
            <p14:sldId id="309"/>
            <p14:sldId id="295"/>
            <p14:sldId id="310"/>
            <p14:sldId id="301"/>
            <p14:sldId id="345"/>
            <p14:sldId id="312"/>
            <p14:sldId id="313"/>
            <p14:sldId id="311"/>
            <p14:sldId id="315"/>
            <p14:sldId id="314"/>
            <p14:sldId id="325"/>
            <p14:sldId id="326"/>
            <p14:sldId id="327"/>
            <p14:sldId id="328"/>
            <p14:sldId id="329"/>
            <p14:sldId id="330"/>
            <p14:sldId id="331"/>
            <p14:sldId id="332"/>
            <p14:sldId id="334"/>
            <p14:sldId id="333"/>
            <p14:sldId id="335"/>
            <p14:sldId id="336"/>
            <p14:sldId id="337"/>
            <p14:sldId id="338"/>
            <p14:sldId id="2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Corda" initials="IC" lastIdx="2" clrIdx="0">
    <p:extLst>
      <p:ext uri="{19B8F6BF-5375-455C-9EA6-DF929625EA0E}">
        <p15:presenceInfo xmlns:p15="http://schemas.microsoft.com/office/powerpoint/2012/main" userId="S-1-5-21-3359574435-4165681738-3755345244-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E86007"/>
    <a:srgbClr val="C5003E"/>
    <a:srgbClr val="550F50"/>
    <a:srgbClr val="4472C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8"/>
    <p:restoredTop sz="86418"/>
  </p:normalViewPr>
  <p:slideViewPr>
    <p:cSldViewPr snapToGrid="0" snapToObjects="1">
      <p:cViewPr varScale="1">
        <p:scale>
          <a:sx n="86" d="100"/>
          <a:sy n="86" d="100"/>
        </p:scale>
        <p:origin x="608"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FE34AB-0FD1-3E44-8C8E-A0177D854C0C}" type="datetimeFigureOut">
              <a:rPr lang="it-IT" smtClean="0"/>
              <a:t>19/07/2018</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A4228C8-F0D9-574C-BE15-40354477F698}" type="slidenum">
              <a:rPr lang="it-IT" smtClean="0"/>
              <a:t>‹N›</a:t>
            </a:fld>
            <a:endParaRPr lang="it-IT"/>
          </a:p>
        </p:txBody>
      </p:sp>
    </p:spTree>
    <p:extLst>
      <p:ext uri="{BB962C8B-B14F-4D97-AF65-F5344CB8AC3E}">
        <p14:creationId xmlns:p14="http://schemas.microsoft.com/office/powerpoint/2010/main" val="92242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2</a:t>
            </a:fld>
            <a:endParaRPr lang="it-IT"/>
          </a:p>
        </p:txBody>
      </p:sp>
    </p:spTree>
    <p:extLst>
      <p:ext uri="{BB962C8B-B14F-4D97-AF65-F5344CB8AC3E}">
        <p14:creationId xmlns:p14="http://schemas.microsoft.com/office/powerpoint/2010/main" val="403971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13</a:t>
            </a:fld>
            <a:endParaRPr lang="it-IT"/>
          </a:p>
        </p:txBody>
      </p:sp>
    </p:spTree>
    <p:extLst>
      <p:ext uri="{BB962C8B-B14F-4D97-AF65-F5344CB8AC3E}">
        <p14:creationId xmlns:p14="http://schemas.microsoft.com/office/powerpoint/2010/main" val="282336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14</a:t>
            </a:fld>
            <a:endParaRPr lang="it-IT"/>
          </a:p>
        </p:txBody>
      </p:sp>
    </p:spTree>
    <p:extLst>
      <p:ext uri="{BB962C8B-B14F-4D97-AF65-F5344CB8AC3E}">
        <p14:creationId xmlns:p14="http://schemas.microsoft.com/office/powerpoint/2010/main" val="3746156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15</a:t>
            </a:fld>
            <a:endParaRPr lang="it-IT"/>
          </a:p>
        </p:txBody>
      </p:sp>
    </p:spTree>
    <p:extLst>
      <p:ext uri="{BB962C8B-B14F-4D97-AF65-F5344CB8AC3E}">
        <p14:creationId xmlns:p14="http://schemas.microsoft.com/office/powerpoint/2010/main" val="1010983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16</a:t>
            </a:fld>
            <a:endParaRPr lang="it-IT"/>
          </a:p>
        </p:txBody>
      </p:sp>
    </p:spTree>
    <p:extLst>
      <p:ext uri="{BB962C8B-B14F-4D97-AF65-F5344CB8AC3E}">
        <p14:creationId xmlns:p14="http://schemas.microsoft.com/office/powerpoint/2010/main" val="1149226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17</a:t>
            </a:fld>
            <a:endParaRPr lang="it-IT"/>
          </a:p>
        </p:txBody>
      </p:sp>
    </p:spTree>
    <p:extLst>
      <p:ext uri="{BB962C8B-B14F-4D97-AF65-F5344CB8AC3E}">
        <p14:creationId xmlns:p14="http://schemas.microsoft.com/office/powerpoint/2010/main" val="3762456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18</a:t>
            </a:fld>
            <a:endParaRPr lang="it-IT"/>
          </a:p>
        </p:txBody>
      </p:sp>
    </p:spTree>
    <p:extLst>
      <p:ext uri="{BB962C8B-B14F-4D97-AF65-F5344CB8AC3E}">
        <p14:creationId xmlns:p14="http://schemas.microsoft.com/office/powerpoint/2010/main" val="131671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19</a:t>
            </a:fld>
            <a:endParaRPr lang="it-IT"/>
          </a:p>
        </p:txBody>
      </p:sp>
    </p:spTree>
    <p:extLst>
      <p:ext uri="{BB962C8B-B14F-4D97-AF65-F5344CB8AC3E}">
        <p14:creationId xmlns:p14="http://schemas.microsoft.com/office/powerpoint/2010/main" val="1714173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20</a:t>
            </a:fld>
            <a:endParaRPr lang="it-IT"/>
          </a:p>
        </p:txBody>
      </p:sp>
    </p:spTree>
    <p:extLst>
      <p:ext uri="{BB962C8B-B14F-4D97-AF65-F5344CB8AC3E}">
        <p14:creationId xmlns:p14="http://schemas.microsoft.com/office/powerpoint/2010/main" val="2484278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21</a:t>
            </a:fld>
            <a:endParaRPr lang="it-IT"/>
          </a:p>
        </p:txBody>
      </p:sp>
    </p:spTree>
    <p:extLst>
      <p:ext uri="{BB962C8B-B14F-4D97-AF65-F5344CB8AC3E}">
        <p14:creationId xmlns:p14="http://schemas.microsoft.com/office/powerpoint/2010/main" val="3378586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22</a:t>
            </a:fld>
            <a:endParaRPr lang="it-IT"/>
          </a:p>
        </p:txBody>
      </p:sp>
    </p:spTree>
    <p:extLst>
      <p:ext uri="{BB962C8B-B14F-4D97-AF65-F5344CB8AC3E}">
        <p14:creationId xmlns:p14="http://schemas.microsoft.com/office/powerpoint/2010/main" val="157493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3</a:t>
            </a:fld>
            <a:endParaRPr lang="it-IT"/>
          </a:p>
        </p:txBody>
      </p:sp>
    </p:spTree>
    <p:extLst>
      <p:ext uri="{BB962C8B-B14F-4D97-AF65-F5344CB8AC3E}">
        <p14:creationId xmlns:p14="http://schemas.microsoft.com/office/powerpoint/2010/main" val="1027518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23</a:t>
            </a:fld>
            <a:endParaRPr lang="it-IT"/>
          </a:p>
        </p:txBody>
      </p:sp>
    </p:spTree>
    <p:extLst>
      <p:ext uri="{BB962C8B-B14F-4D97-AF65-F5344CB8AC3E}">
        <p14:creationId xmlns:p14="http://schemas.microsoft.com/office/powerpoint/2010/main" val="2187594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24</a:t>
            </a:fld>
            <a:endParaRPr lang="it-IT"/>
          </a:p>
        </p:txBody>
      </p:sp>
    </p:spTree>
    <p:extLst>
      <p:ext uri="{BB962C8B-B14F-4D97-AF65-F5344CB8AC3E}">
        <p14:creationId xmlns:p14="http://schemas.microsoft.com/office/powerpoint/2010/main" val="782187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25</a:t>
            </a:fld>
            <a:endParaRPr lang="it-IT"/>
          </a:p>
        </p:txBody>
      </p:sp>
    </p:spTree>
    <p:extLst>
      <p:ext uri="{BB962C8B-B14F-4D97-AF65-F5344CB8AC3E}">
        <p14:creationId xmlns:p14="http://schemas.microsoft.com/office/powerpoint/2010/main" val="3989631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26</a:t>
            </a:fld>
            <a:endParaRPr lang="it-IT"/>
          </a:p>
        </p:txBody>
      </p:sp>
    </p:spTree>
    <p:extLst>
      <p:ext uri="{BB962C8B-B14F-4D97-AF65-F5344CB8AC3E}">
        <p14:creationId xmlns:p14="http://schemas.microsoft.com/office/powerpoint/2010/main" val="3153001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27</a:t>
            </a:fld>
            <a:endParaRPr lang="it-IT"/>
          </a:p>
        </p:txBody>
      </p:sp>
    </p:spTree>
    <p:extLst>
      <p:ext uri="{BB962C8B-B14F-4D97-AF65-F5344CB8AC3E}">
        <p14:creationId xmlns:p14="http://schemas.microsoft.com/office/powerpoint/2010/main" val="2370948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28</a:t>
            </a:fld>
            <a:endParaRPr lang="it-IT"/>
          </a:p>
        </p:txBody>
      </p:sp>
    </p:spTree>
    <p:extLst>
      <p:ext uri="{BB962C8B-B14F-4D97-AF65-F5344CB8AC3E}">
        <p14:creationId xmlns:p14="http://schemas.microsoft.com/office/powerpoint/2010/main" val="2312053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29</a:t>
            </a:fld>
            <a:endParaRPr lang="it-IT"/>
          </a:p>
        </p:txBody>
      </p:sp>
    </p:spTree>
    <p:extLst>
      <p:ext uri="{BB962C8B-B14F-4D97-AF65-F5344CB8AC3E}">
        <p14:creationId xmlns:p14="http://schemas.microsoft.com/office/powerpoint/2010/main" val="3093157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30</a:t>
            </a:fld>
            <a:endParaRPr lang="it-IT"/>
          </a:p>
        </p:txBody>
      </p:sp>
    </p:spTree>
    <p:extLst>
      <p:ext uri="{BB962C8B-B14F-4D97-AF65-F5344CB8AC3E}">
        <p14:creationId xmlns:p14="http://schemas.microsoft.com/office/powerpoint/2010/main" val="3854178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31</a:t>
            </a:fld>
            <a:endParaRPr lang="it-IT"/>
          </a:p>
        </p:txBody>
      </p:sp>
    </p:spTree>
    <p:extLst>
      <p:ext uri="{BB962C8B-B14F-4D97-AF65-F5344CB8AC3E}">
        <p14:creationId xmlns:p14="http://schemas.microsoft.com/office/powerpoint/2010/main" val="317328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32</a:t>
            </a:fld>
            <a:endParaRPr lang="it-IT"/>
          </a:p>
        </p:txBody>
      </p:sp>
    </p:spTree>
    <p:extLst>
      <p:ext uri="{BB962C8B-B14F-4D97-AF65-F5344CB8AC3E}">
        <p14:creationId xmlns:p14="http://schemas.microsoft.com/office/powerpoint/2010/main" val="316082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6</a:t>
            </a:fld>
            <a:endParaRPr lang="it-IT"/>
          </a:p>
        </p:txBody>
      </p:sp>
    </p:spTree>
    <p:extLst>
      <p:ext uri="{BB962C8B-B14F-4D97-AF65-F5344CB8AC3E}">
        <p14:creationId xmlns:p14="http://schemas.microsoft.com/office/powerpoint/2010/main" val="2578618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33</a:t>
            </a:fld>
            <a:endParaRPr lang="it-IT"/>
          </a:p>
        </p:txBody>
      </p:sp>
    </p:spTree>
    <p:extLst>
      <p:ext uri="{BB962C8B-B14F-4D97-AF65-F5344CB8AC3E}">
        <p14:creationId xmlns:p14="http://schemas.microsoft.com/office/powerpoint/2010/main" val="928256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34</a:t>
            </a:fld>
            <a:endParaRPr lang="it-IT"/>
          </a:p>
        </p:txBody>
      </p:sp>
    </p:spTree>
    <p:extLst>
      <p:ext uri="{BB962C8B-B14F-4D97-AF65-F5344CB8AC3E}">
        <p14:creationId xmlns:p14="http://schemas.microsoft.com/office/powerpoint/2010/main" val="1509453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35</a:t>
            </a:fld>
            <a:endParaRPr lang="it-IT"/>
          </a:p>
        </p:txBody>
      </p:sp>
    </p:spTree>
    <p:extLst>
      <p:ext uri="{BB962C8B-B14F-4D97-AF65-F5344CB8AC3E}">
        <p14:creationId xmlns:p14="http://schemas.microsoft.com/office/powerpoint/2010/main" val="2618522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36</a:t>
            </a:fld>
            <a:endParaRPr lang="it-IT"/>
          </a:p>
        </p:txBody>
      </p:sp>
    </p:spTree>
    <p:extLst>
      <p:ext uri="{BB962C8B-B14F-4D97-AF65-F5344CB8AC3E}">
        <p14:creationId xmlns:p14="http://schemas.microsoft.com/office/powerpoint/2010/main" val="1565722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37</a:t>
            </a:fld>
            <a:endParaRPr lang="it-IT"/>
          </a:p>
        </p:txBody>
      </p:sp>
    </p:spTree>
    <p:extLst>
      <p:ext uri="{BB962C8B-B14F-4D97-AF65-F5344CB8AC3E}">
        <p14:creationId xmlns:p14="http://schemas.microsoft.com/office/powerpoint/2010/main" val="377377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38</a:t>
            </a:fld>
            <a:endParaRPr lang="it-IT"/>
          </a:p>
        </p:txBody>
      </p:sp>
    </p:spTree>
    <p:extLst>
      <p:ext uri="{BB962C8B-B14F-4D97-AF65-F5344CB8AC3E}">
        <p14:creationId xmlns:p14="http://schemas.microsoft.com/office/powerpoint/2010/main" val="86568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39</a:t>
            </a:fld>
            <a:endParaRPr lang="it-IT"/>
          </a:p>
        </p:txBody>
      </p:sp>
    </p:spTree>
    <p:extLst>
      <p:ext uri="{BB962C8B-B14F-4D97-AF65-F5344CB8AC3E}">
        <p14:creationId xmlns:p14="http://schemas.microsoft.com/office/powerpoint/2010/main" val="3589410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40</a:t>
            </a:fld>
            <a:endParaRPr lang="it-IT"/>
          </a:p>
        </p:txBody>
      </p:sp>
    </p:spTree>
    <p:extLst>
      <p:ext uri="{BB962C8B-B14F-4D97-AF65-F5344CB8AC3E}">
        <p14:creationId xmlns:p14="http://schemas.microsoft.com/office/powerpoint/2010/main" val="1388410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41</a:t>
            </a:fld>
            <a:endParaRPr lang="it-IT"/>
          </a:p>
        </p:txBody>
      </p:sp>
    </p:spTree>
    <p:extLst>
      <p:ext uri="{BB962C8B-B14F-4D97-AF65-F5344CB8AC3E}">
        <p14:creationId xmlns:p14="http://schemas.microsoft.com/office/powerpoint/2010/main" val="2842128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42</a:t>
            </a:fld>
            <a:endParaRPr lang="it-IT"/>
          </a:p>
        </p:txBody>
      </p:sp>
    </p:spTree>
    <p:extLst>
      <p:ext uri="{BB962C8B-B14F-4D97-AF65-F5344CB8AC3E}">
        <p14:creationId xmlns:p14="http://schemas.microsoft.com/office/powerpoint/2010/main" val="327842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7</a:t>
            </a:fld>
            <a:endParaRPr lang="it-IT"/>
          </a:p>
        </p:txBody>
      </p:sp>
    </p:spTree>
    <p:extLst>
      <p:ext uri="{BB962C8B-B14F-4D97-AF65-F5344CB8AC3E}">
        <p14:creationId xmlns:p14="http://schemas.microsoft.com/office/powerpoint/2010/main" val="1671541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43</a:t>
            </a:fld>
            <a:endParaRPr lang="it-IT"/>
          </a:p>
        </p:txBody>
      </p:sp>
    </p:spTree>
    <p:extLst>
      <p:ext uri="{BB962C8B-B14F-4D97-AF65-F5344CB8AC3E}">
        <p14:creationId xmlns:p14="http://schemas.microsoft.com/office/powerpoint/2010/main" val="3611618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44</a:t>
            </a:fld>
            <a:endParaRPr lang="it-IT"/>
          </a:p>
        </p:txBody>
      </p:sp>
    </p:spTree>
    <p:extLst>
      <p:ext uri="{BB962C8B-B14F-4D97-AF65-F5344CB8AC3E}">
        <p14:creationId xmlns:p14="http://schemas.microsoft.com/office/powerpoint/2010/main" val="1259643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45</a:t>
            </a:fld>
            <a:endParaRPr lang="it-IT"/>
          </a:p>
        </p:txBody>
      </p:sp>
    </p:spTree>
    <p:extLst>
      <p:ext uri="{BB962C8B-B14F-4D97-AF65-F5344CB8AC3E}">
        <p14:creationId xmlns:p14="http://schemas.microsoft.com/office/powerpoint/2010/main" val="41718621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46</a:t>
            </a:fld>
            <a:endParaRPr lang="it-IT"/>
          </a:p>
        </p:txBody>
      </p:sp>
    </p:spTree>
    <p:extLst>
      <p:ext uri="{BB962C8B-B14F-4D97-AF65-F5344CB8AC3E}">
        <p14:creationId xmlns:p14="http://schemas.microsoft.com/office/powerpoint/2010/main" val="1458795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47</a:t>
            </a:fld>
            <a:endParaRPr lang="it-IT"/>
          </a:p>
        </p:txBody>
      </p:sp>
    </p:spTree>
    <p:extLst>
      <p:ext uri="{BB962C8B-B14F-4D97-AF65-F5344CB8AC3E}">
        <p14:creationId xmlns:p14="http://schemas.microsoft.com/office/powerpoint/2010/main" val="1758157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48</a:t>
            </a:fld>
            <a:endParaRPr lang="it-IT"/>
          </a:p>
        </p:txBody>
      </p:sp>
    </p:spTree>
    <p:extLst>
      <p:ext uri="{BB962C8B-B14F-4D97-AF65-F5344CB8AC3E}">
        <p14:creationId xmlns:p14="http://schemas.microsoft.com/office/powerpoint/2010/main" val="19433035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49</a:t>
            </a:fld>
            <a:endParaRPr lang="it-IT"/>
          </a:p>
        </p:txBody>
      </p:sp>
    </p:spTree>
    <p:extLst>
      <p:ext uri="{BB962C8B-B14F-4D97-AF65-F5344CB8AC3E}">
        <p14:creationId xmlns:p14="http://schemas.microsoft.com/office/powerpoint/2010/main" val="3732725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50</a:t>
            </a:fld>
            <a:endParaRPr lang="it-IT"/>
          </a:p>
        </p:txBody>
      </p:sp>
    </p:spTree>
    <p:extLst>
      <p:ext uri="{BB962C8B-B14F-4D97-AF65-F5344CB8AC3E}">
        <p14:creationId xmlns:p14="http://schemas.microsoft.com/office/powerpoint/2010/main" val="11811789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51</a:t>
            </a:fld>
            <a:endParaRPr lang="it-IT"/>
          </a:p>
        </p:txBody>
      </p:sp>
    </p:spTree>
    <p:extLst>
      <p:ext uri="{BB962C8B-B14F-4D97-AF65-F5344CB8AC3E}">
        <p14:creationId xmlns:p14="http://schemas.microsoft.com/office/powerpoint/2010/main" val="14581457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52</a:t>
            </a:fld>
            <a:endParaRPr lang="it-IT"/>
          </a:p>
        </p:txBody>
      </p:sp>
    </p:spTree>
    <p:extLst>
      <p:ext uri="{BB962C8B-B14F-4D97-AF65-F5344CB8AC3E}">
        <p14:creationId xmlns:p14="http://schemas.microsoft.com/office/powerpoint/2010/main" val="159048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8</a:t>
            </a:fld>
            <a:endParaRPr lang="it-IT"/>
          </a:p>
        </p:txBody>
      </p:sp>
    </p:spTree>
    <p:extLst>
      <p:ext uri="{BB962C8B-B14F-4D97-AF65-F5344CB8AC3E}">
        <p14:creationId xmlns:p14="http://schemas.microsoft.com/office/powerpoint/2010/main" val="21372100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53</a:t>
            </a:fld>
            <a:endParaRPr lang="it-IT"/>
          </a:p>
        </p:txBody>
      </p:sp>
    </p:spTree>
    <p:extLst>
      <p:ext uri="{BB962C8B-B14F-4D97-AF65-F5344CB8AC3E}">
        <p14:creationId xmlns:p14="http://schemas.microsoft.com/office/powerpoint/2010/main" val="25753235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54</a:t>
            </a:fld>
            <a:endParaRPr lang="it-IT"/>
          </a:p>
        </p:txBody>
      </p:sp>
    </p:spTree>
    <p:extLst>
      <p:ext uri="{BB962C8B-B14F-4D97-AF65-F5344CB8AC3E}">
        <p14:creationId xmlns:p14="http://schemas.microsoft.com/office/powerpoint/2010/main" val="34056764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55</a:t>
            </a:fld>
            <a:endParaRPr lang="it-IT"/>
          </a:p>
        </p:txBody>
      </p:sp>
    </p:spTree>
    <p:extLst>
      <p:ext uri="{BB962C8B-B14F-4D97-AF65-F5344CB8AC3E}">
        <p14:creationId xmlns:p14="http://schemas.microsoft.com/office/powerpoint/2010/main" val="6394945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56</a:t>
            </a:fld>
            <a:endParaRPr lang="it-IT"/>
          </a:p>
        </p:txBody>
      </p:sp>
    </p:spTree>
    <p:extLst>
      <p:ext uri="{BB962C8B-B14F-4D97-AF65-F5344CB8AC3E}">
        <p14:creationId xmlns:p14="http://schemas.microsoft.com/office/powerpoint/2010/main" val="25710849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57</a:t>
            </a:fld>
            <a:endParaRPr lang="it-IT"/>
          </a:p>
        </p:txBody>
      </p:sp>
    </p:spTree>
    <p:extLst>
      <p:ext uri="{BB962C8B-B14F-4D97-AF65-F5344CB8AC3E}">
        <p14:creationId xmlns:p14="http://schemas.microsoft.com/office/powerpoint/2010/main" val="650835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58</a:t>
            </a:fld>
            <a:endParaRPr lang="it-IT"/>
          </a:p>
        </p:txBody>
      </p:sp>
    </p:spTree>
    <p:extLst>
      <p:ext uri="{BB962C8B-B14F-4D97-AF65-F5344CB8AC3E}">
        <p14:creationId xmlns:p14="http://schemas.microsoft.com/office/powerpoint/2010/main" val="13316569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59</a:t>
            </a:fld>
            <a:endParaRPr lang="it-IT"/>
          </a:p>
        </p:txBody>
      </p:sp>
    </p:spTree>
    <p:extLst>
      <p:ext uri="{BB962C8B-B14F-4D97-AF65-F5344CB8AC3E}">
        <p14:creationId xmlns:p14="http://schemas.microsoft.com/office/powerpoint/2010/main" val="18385250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60</a:t>
            </a:fld>
            <a:endParaRPr lang="it-IT"/>
          </a:p>
        </p:txBody>
      </p:sp>
    </p:spTree>
    <p:extLst>
      <p:ext uri="{BB962C8B-B14F-4D97-AF65-F5344CB8AC3E}">
        <p14:creationId xmlns:p14="http://schemas.microsoft.com/office/powerpoint/2010/main" val="36772578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61</a:t>
            </a:fld>
            <a:endParaRPr lang="it-IT"/>
          </a:p>
        </p:txBody>
      </p:sp>
    </p:spTree>
    <p:extLst>
      <p:ext uri="{BB962C8B-B14F-4D97-AF65-F5344CB8AC3E}">
        <p14:creationId xmlns:p14="http://schemas.microsoft.com/office/powerpoint/2010/main" val="18458372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62</a:t>
            </a:fld>
            <a:endParaRPr lang="it-IT"/>
          </a:p>
        </p:txBody>
      </p:sp>
    </p:spTree>
    <p:extLst>
      <p:ext uri="{BB962C8B-B14F-4D97-AF65-F5344CB8AC3E}">
        <p14:creationId xmlns:p14="http://schemas.microsoft.com/office/powerpoint/2010/main" val="41823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9</a:t>
            </a:fld>
            <a:endParaRPr lang="it-IT"/>
          </a:p>
        </p:txBody>
      </p:sp>
    </p:spTree>
    <p:extLst>
      <p:ext uri="{BB962C8B-B14F-4D97-AF65-F5344CB8AC3E}">
        <p14:creationId xmlns:p14="http://schemas.microsoft.com/office/powerpoint/2010/main" val="17531900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63</a:t>
            </a:fld>
            <a:endParaRPr lang="it-IT"/>
          </a:p>
        </p:txBody>
      </p:sp>
    </p:spTree>
    <p:extLst>
      <p:ext uri="{BB962C8B-B14F-4D97-AF65-F5344CB8AC3E}">
        <p14:creationId xmlns:p14="http://schemas.microsoft.com/office/powerpoint/2010/main" val="4091311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64</a:t>
            </a:fld>
            <a:endParaRPr lang="it-IT"/>
          </a:p>
        </p:txBody>
      </p:sp>
    </p:spTree>
    <p:extLst>
      <p:ext uri="{BB962C8B-B14F-4D97-AF65-F5344CB8AC3E}">
        <p14:creationId xmlns:p14="http://schemas.microsoft.com/office/powerpoint/2010/main" val="23601914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65</a:t>
            </a:fld>
            <a:endParaRPr lang="it-IT"/>
          </a:p>
        </p:txBody>
      </p:sp>
    </p:spTree>
    <p:extLst>
      <p:ext uri="{BB962C8B-B14F-4D97-AF65-F5344CB8AC3E}">
        <p14:creationId xmlns:p14="http://schemas.microsoft.com/office/powerpoint/2010/main" val="7874566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66</a:t>
            </a:fld>
            <a:endParaRPr lang="it-IT"/>
          </a:p>
        </p:txBody>
      </p:sp>
    </p:spTree>
    <p:extLst>
      <p:ext uri="{BB962C8B-B14F-4D97-AF65-F5344CB8AC3E}">
        <p14:creationId xmlns:p14="http://schemas.microsoft.com/office/powerpoint/2010/main" val="18559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10</a:t>
            </a:fld>
            <a:endParaRPr lang="it-IT"/>
          </a:p>
        </p:txBody>
      </p:sp>
    </p:spTree>
    <p:extLst>
      <p:ext uri="{BB962C8B-B14F-4D97-AF65-F5344CB8AC3E}">
        <p14:creationId xmlns:p14="http://schemas.microsoft.com/office/powerpoint/2010/main" val="323299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11</a:t>
            </a:fld>
            <a:endParaRPr lang="it-IT"/>
          </a:p>
        </p:txBody>
      </p:sp>
    </p:spTree>
    <p:extLst>
      <p:ext uri="{BB962C8B-B14F-4D97-AF65-F5344CB8AC3E}">
        <p14:creationId xmlns:p14="http://schemas.microsoft.com/office/powerpoint/2010/main" val="282789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4228C8-F0D9-574C-BE15-40354477F698}" type="slidenum">
              <a:rPr lang="it-IT" smtClean="0"/>
              <a:t>12</a:t>
            </a:fld>
            <a:endParaRPr lang="it-IT"/>
          </a:p>
        </p:txBody>
      </p:sp>
    </p:spTree>
    <p:extLst>
      <p:ext uri="{BB962C8B-B14F-4D97-AF65-F5344CB8AC3E}">
        <p14:creationId xmlns:p14="http://schemas.microsoft.com/office/powerpoint/2010/main" val="207781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E6460C0-F85F-DF4B-B012-B29988810079}" type="datetimeFigureOut">
              <a:rPr lang="it-IT" smtClean="0"/>
              <a:t>19/07/2018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23D95F-4AA3-8244-A25D-742C4EF66C72}" type="slidenum">
              <a:rPr lang="it-IT" smtClean="0"/>
              <a:t>‹N›</a:t>
            </a:fld>
            <a:endParaRPr lang="it-IT"/>
          </a:p>
        </p:txBody>
      </p:sp>
    </p:spTree>
    <p:extLst>
      <p:ext uri="{BB962C8B-B14F-4D97-AF65-F5344CB8AC3E}">
        <p14:creationId xmlns:p14="http://schemas.microsoft.com/office/powerpoint/2010/main" val="41329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E6460C0-F85F-DF4B-B012-B29988810079}" type="datetimeFigureOut">
              <a:rPr lang="it-IT" smtClean="0"/>
              <a:t>19/07/2018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23D95F-4AA3-8244-A25D-742C4EF66C72}" type="slidenum">
              <a:rPr lang="it-IT" smtClean="0"/>
              <a:t>‹N›</a:t>
            </a:fld>
            <a:endParaRPr lang="it-IT"/>
          </a:p>
        </p:txBody>
      </p:sp>
    </p:spTree>
    <p:extLst>
      <p:ext uri="{BB962C8B-B14F-4D97-AF65-F5344CB8AC3E}">
        <p14:creationId xmlns:p14="http://schemas.microsoft.com/office/powerpoint/2010/main" val="79042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E6460C0-F85F-DF4B-B012-B29988810079}" type="datetimeFigureOut">
              <a:rPr lang="it-IT" smtClean="0"/>
              <a:t>19/07/2018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23D95F-4AA3-8244-A25D-742C4EF66C72}" type="slidenum">
              <a:rPr lang="it-IT" smtClean="0"/>
              <a:t>‹N›</a:t>
            </a:fld>
            <a:endParaRPr lang="it-IT"/>
          </a:p>
        </p:txBody>
      </p:sp>
    </p:spTree>
    <p:extLst>
      <p:ext uri="{BB962C8B-B14F-4D97-AF65-F5344CB8AC3E}">
        <p14:creationId xmlns:p14="http://schemas.microsoft.com/office/powerpoint/2010/main" val="2304220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magine">
    <p:bg>
      <p:bgRef idx="1001">
        <a:schemeClr val="bg1"/>
      </p:bgRef>
    </p:bg>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82C760C0-C1E4-8B4E-9DEC-6D6893BAA6AA}"/>
              </a:ext>
            </a:extLst>
          </p:cNvPr>
          <p:cNvSpPr>
            <a:spLocks noGrp="1"/>
          </p:cNvSpPr>
          <p:nvPr>
            <p:ph type="pic" sz="quarter" idx="27"/>
          </p:nvPr>
        </p:nvSpPr>
        <p:spPr>
          <a:xfrm>
            <a:off x="5475715" y="1008092"/>
            <a:ext cx="3460831" cy="3231470"/>
          </a:xfrm>
          <a:solidFill>
            <a:schemeClr val="bg1">
              <a:lumMod val="95000"/>
            </a:schemeClr>
          </a:solidFill>
        </p:spPr>
        <p:txBody>
          <a:bodyPr rtlCol="0">
            <a:normAutofit/>
          </a:bodyPr>
          <a:lstStyle>
            <a:lvl1pPr marL="0" indent="0">
              <a:buNone/>
              <a:defRPr sz="2799">
                <a:noFill/>
              </a:defRPr>
            </a:lvl1pPr>
          </a:lstStyle>
          <a:p>
            <a:pPr lvl="0"/>
            <a:endParaRPr lang="en-US" noProof="0" dirty="0"/>
          </a:p>
        </p:txBody>
      </p:sp>
    </p:spTree>
    <p:extLst>
      <p:ext uri="{BB962C8B-B14F-4D97-AF65-F5344CB8AC3E}">
        <p14:creationId xmlns:p14="http://schemas.microsoft.com/office/powerpoint/2010/main" val="198500658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magin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4FE5E4C-3159-DA42-8598-E3979C259BA3}"/>
              </a:ext>
            </a:extLst>
          </p:cNvPr>
          <p:cNvSpPr>
            <a:spLocks noGrp="1"/>
          </p:cNvSpPr>
          <p:nvPr>
            <p:ph type="pic" sz="quarter" idx="17"/>
          </p:nvPr>
        </p:nvSpPr>
        <p:spPr>
          <a:xfrm>
            <a:off x="4338719" y="782515"/>
            <a:ext cx="2160589" cy="3666392"/>
          </a:xfrm>
          <a:solidFill>
            <a:schemeClr val="bg1">
              <a:lumMod val="95000"/>
            </a:schemeClr>
          </a:solidFill>
        </p:spPr>
        <p:txBody>
          <a:bodyPr rtlCol="0">
            <a:noAutofit/>
          </a:bodyPr>
          <a:lstStyle>
            <a:lvl1pPr>
              <a:defRPr sz="2800">
                <a:noFill/>
              </a:defRPr>
            </a:lvl1pPr>
          </a:lstStyle>
          <a:p>
            <a:pPr lvl="0"/>
            <a:endParaRPr lang="en-US" noProof="0" dirty="0"/>
          </a:p>
        </p:txBody>
      </p:sp>
      <p:sp>
        <p:nvSpPr>
          <p:cNvPr id="4" name="Picture Placeholder 2">
            <a:extLst>
              <a:ext uri="{FF2B5EF4-FFF2-40B4-BE49-F238E27FC236}">
                <a16:creationId xmlns:a16="http://schemas.microsoft.com/office/drawing/2014/main" id="{12696775-FFB2-7D44-BD64-060CF0B41F05}"/>
              </a:ext>
            </a:extLst>
          </p:cNvPr>
          <p:cNvSpPr>
            <a:spLocks noGrp="1"/>
          </p:cNvSpPr>
          <p:nvPr>
            <p:ph type="pic" sz="quarter" idx="18"/>
          </p:nvPr>
        </p:nvSpPr>
        <p:spPr>
          <a:xfrm>
            <a:off x="6693596" y="782515"/>
            <a:ext cx="2117774" cy="1744902"/>
          </a:xfrm>
          <a:solidFill>
            <a:schemeClr val="bg1">
              <a:lumMod val="95000"/>
            </a:schemeClr>
          </a:solidFill>
        </p:spPr>
        <p:txBody>
          <a:bodyPr rtlCol="0">
            <a:normAutofit/>
          </a:bodyPr>
          <a:lstStyle>
            <a:lvl1pPr marL="0" indent="0">
              <a:buNone/>
              <a:defRPr sz="2800">
                <a:noFill/>
              </a:defRPr>
            </a:lvl1pPr>
          </a:lstStyle>
          <a:p>
            <a:pPr lvl="0"/>
            <a:endParaRPr lang="en-US" noProof="0" dirty="0"/>
          </a:p>
        </p:txBody>
      </p:sp>
      <p:sp>
        <p:nvSpPr>
          <p:cNvPr id="5" name="Picture Placeholder 2">
            <a:extLst>
              <a:ext uri="{FF2B5EF4-FFF2-40B4-BE49-F238E27FC236}">
                <a16:creationId xmlns:a16="http://schemas.microsoft.com/office/drawing/2014/main" id="{96CD7B09-9D8C-0D4A-BB7A-AF2A8DCC4534}"/>
              </a:ext>
            </a:extLst>
          </p:cNvPr>
          <p:cNvSpPr>
            <a:spLocks noGrp="1"/>
          </p:cNvSpPr>
          <p:nvPr>
            <p:ph type="pic" sz="quarter" idx="19"/>
          </p:nvPr>
        </p:nvSpPr>
        <p:spPr>
          <a:xfrm>
            <a:off x="6695057" y="2707810"/>
            <a:ext cx="2116045" cy="1741098"/>
          </a:xfrm>
          <a:solidFill>
            <a:schemeClr val="bg1">
              <a:lumMod val="95000"/>
            </a:schemeClr>
          </a:solidFill>
        </p:spPr>
        <p:txBody>
          <a:bodyPr rtlCol="0">
            <a:normAutofit/>
          </a:bodyPr>
          <a:lstStyle>
            <a:lvl1pPr marL="0" indent="0">
              <a:buNone/>
              <a:defRPr sz="2800">
                <a:noFill/>
              </a:defRPr>
            </a:lvl1pPr>
          </a:lstStyle>
          <a:p>
            <a:pPr lvl="0"/>
            <a:endParaRPr lang="en-US" noProof="0" dirty="0"/>
          </a:p>
        </p:txBody>
      </p:sp>
    </p:spTree>
    <p:extLst>
      <p:ext uri="{BB962C8B-B14F-4D97-AF65-F5344CB8AC3E}">
        <p14:creationId xmlns:p14="http://schemas.microsoft.com/office/powerpoint/2010/main" val="21331909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E6460C0-F85F-DF4B-B012-B29988810079}" type="datetimeFigureOut">
              <a:rPr lang="it-IT" smtClean="0"/>
              <a:t>19/07/2018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23D95F-4AA3-8244-A25D-742C4EF66C72}" type="slidenum">
              <a:rPr lang="it-IT" smtClean="0"/>
              <a:t>‹N›</a:t>
            </a:fld>
            <a:endParaRPr lang="it-IT"/>
          </a:p>
        </p:txBody>
      </p:sp>
    </p:spTree>
    <p:extLst>
      <p:ext uri="{BB962C8B-B14F-4D97-AF65-F5344CB8AC3E}">
        <p14:creationId xmlns:p14="http://schemas.microsoft.com/office/powerpoint/2010/main" val="426576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E6460C0-F85F-DF4B-B012-B29988810079}" type="datetimeFigureOut">
              <a:rPr lang="it-IT" smtClean="0"/>
              <a:t>19/07/2018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23D95F-4AA3-8244-A25D-742C4EF66C72}" type="slidenum">
              <a:rPr lang="it-IT" smtClean="0"/>
              <a:t>‹N›</a:t>
            </a:fld>
            <a:endParaRPr lang="it-IT"/>
          </a:p>
        </p:txBody>
      </p:sp>
    </p:spTree>
    <p:extLst>
      <p:ext uri="{BB962C8B-B14F-4D97-AF65-F5344CB8AC3E}">
        <p14:creationId xmlns:p14="http://schemas.microsoft.com/office/powerpoint/2010/main" val="295750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E6460C0-F85F-DF4B-B012-B29988810079}" type="datetimeFigureOut">
              <a:rPr lang="it-IT" smtClean="0"/>
              <a:t>19/07/2018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123D95F-4AA3-8244-A25D-742C4EF66C72}" type="slidenum">
              <a:rPr lang="it-IT" smtClean="0"/>
              <a:t>‹N›</a:t>
            </a:fld>
            <a:endParaRPr lang="it-IT"/>
          </a:p>
        </p:txBody>
      </p:sp>
    </p:spTree>
    <p:extLst>
      <p:ext uri="{BB962C8B-B14F-4D97-AF65-F5344CB8AC3E}">
        <p14:creationId xmlns:p14="http://schemas.microsoft.com/office/powerpoint/2010/main" val="100286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629842" y="1878806"/>
            <a:ext cx="3868340" cy="276344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4629150" y="1878806"/>
            <a:ext cx="3887391" cy="276344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E6460C0-F85F-DF4B-B012-B29988810079}" type="datetimeFigureOut">
              <a:rPr lang="it-IT" smtClean="0"/>
              <a:t>19/07/2018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123D95F-4AA3-8244-A25D-742C4EF66C72}" type="slidenum">
              <a:rPr lang="it-IT" smtClean="0"/>
              <a:t>‹N›</a:t>
            </a:fld>
            <a:endParaRPr lang="it-IT"/>
          </a:p>
        </p:txBody>
      </p:sp>
    </p:spTree>
    <p:extLst>
      <p:ext uri="{BB962C8B-B14F-4D97-AF65-F5344CB8AC3E}">
        <p14:creationId xmlns:p14="http://schemas.microsoft.com/office/powerpoint/2010/main" val="367335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9E6460C0-F85F-DF4B-B012-B29988810079}" type="datetimeFigureOut">
              <a:rPr lang="it-IT" smtClean="0"/>
              <a:t>19/07/2018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123D95F-4AA3-8244-A25D-742C4EF66C72}" type="slidenum">
              <a:rPr lang="it-IT" smtClean="0"/>
              <a:t>‹N›</a:t>
            </a:fld>
            <a:endParaRPr lang="it-IT"/>
          </a:p>
        </p:txBody>
      </p:sp>
    </p:spTree>
    <p:extLst>
      <p:ext uri="{BB962C8B-B14F-4D97-AF65-F5344CB8AC3E}">
        <p14:creationId xmlns:p14="http://schemas.microsoft.com/office/powerpoint/2010/main" val="26114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460C0-F85F-DF4B-B012-B29988810079}" type="datetimeFigureOut">
              <a:rPr lang="it-IT" smtClean="0"/>
              <a:t>19/07/2018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123D95F-4AA3-8244-A25D-742C4EF66C72}" type="slidenum">
              <a:rPr lang="it-IT" smtClean="0"/>
              <a:t>‹N›</a:t>
            </a:fld>
            <a:endParaRPr lang="it-IT"/>
          </a:p>
        </p:txBody>
      </p:sp>
    </p:spTree>
    <p:extLst>
      <p:ext uri="{BB962C8B-B14F-4D97-AF65-F5344CB8AC3E}">
        <p14:creationId xmlns:p14="http://schemas.microsoft.com/office/powerpoint/2010/main" val="50426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E6460C0-F85F-DF4B-B012-B29988810079}" type="datetimeFigureOut">
              <a:rPr lang="it-IT" smtClean="0"/>
              <a:t>19/07/2018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123D95F-4AA3-8244-A25D-742C4EF66C72}" type="slidenum">
              <a:rPr lang="it-IT" smtClean="0"/>
              <a:t>‹N›</a:t>
            </a:fld>
            <a:endParaRPr lang="it-IT"/>
          </a:p>
        </p:txBody>
      </p:sp>
    </p:spTree>
    <p:extLst>
      <p:ext uri="{BB962C8B-B14F-4D97-AF65-F5344CB8AC3E}">
        <p14:creationId xmlns:p14="http://schemas.microsoft.com/office/powerpoint/2010/main" val="221635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E6460C0-F85F-DF4B-B012-B29988810079}" type="datetimeFigureOut">
              <a:rPr lang="it-IT" smtClean="0"/>
              <a:t>19/07/2018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123D95F-4AA3-8244-A25D-742C4EF66C72}" type="slidenum">
              <a:rPr lang="it-IT" smtClean="0"/>
              <a:t>‹N›</a:t>
            </a:fld>
            <a:endParaRPr lang="it-IT"/>
          </a:p>
        </p:txBody>
      </p:sp>
    </p:spTree>
    <p:extLst>
      <p:ext uri="{BB962C8B-B14F-4D97-AF65-F5344CB8AC3E}">
        <p14:creationId xmlns:p14="http://schemas.microsoft.com/office/powerpoint/2010/main" val="281411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E6460C0-F85F-DF4B-B012-B29988810079}" type="datetimeFigureOut">
              <a:rPr lang="it-IT" smtClean="0"/>
              <a:t>19/07/2018</a:t>
            </a:fld>
            <a:endParaRPr lang="it-I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123D95F-4AA3-8244-A25D-742C4EF66C72}" type="slidenum">
              <a:rPr lang="it-IT" smtClean="0"/>
              <a:t>‹N›</a:t>
            </a:fld>
            <a:endParaRPr lang="it-IT"/>
          </a:p>
        </p:txBody>
      </p:sp>
    </p:spTree>
    <p:extLst>
      <p:ext uri="{BB962C8B-B14F-4D97-AF65-F5344CB8AC3E}">
        <p14:creationId xmlns:p14="http://schemas.microsoft.com/office/powerpoint/2010/main" val="338272212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E524694-DF08-2D44-BAC0-7C38F0EFD23C}"/>
              </a:ext>
            </a:extLst>
          </p:cNvPr>
          <p:cNvPicPr>
            <a:picLocks noChangeAspect="1"/>
          </p:cNvPicPr>
          <p:nvPr/>
        </p:nvPicPr>
        <p:blipFill rotWithShape="1">
          <a:blip r:embed="rId2"/>
          <a:srcRect l="3707" t="9012" r="25982" b="31729"/>
          <a:stretch/>
        </p:blipFill>
        <p:spPr>
          <a:xfrm>
            <a:off x="0" y="0"/>
            <a:ext cx="9144000" cy="5143500"/>
          </a:xfrm>
          <a:prstGeom prst="rect">
            <a:avLst/>
          </a:prstGeom>
        </p:spPr>
      </p:pic>
      <p:grpSp>
        <p:nvGrpSpPr>
          <p:cNvPr id="19" name="Gruppo 18">
            <a:extLst>
              <a:ext uri="{FF2B5EF4-FFF2-40B4-BE49-F238E27FC236}">
                <a16:creationId xmlns:a16="http://schemas.microsoft.com/office/drawing/2014/main" id="{93A3A7FA-EBDB-C34F-A911-2D599B61D925}"/>
              </a:ext>
            </a:extLst>
          </p:cNvPr>
          <p:cNvGrpSpPr/>
          <p:nvPr/>
        </p:nvGrpSpPr>
        <p:grpSpPr>
          <a:xfrm>
            <a:off x="-1" y="0"/>
            <a:ext cx="6012095" cy="5140466"/>
            <a:chOff x="-1" y="0"/>
            <a:chExt cx="6012095" cy="5140466"/>
          </a:xfrm>
        </p:grpSpPr>
        <p:sp>
          <p:nvSpPr>
            <p:cNvPr id="17" name="Triangolo rettangolo 16">
              <a:extLst>
                <a:ext uri="{FF2B5EF4-FFF2-40B4-BE49-F238E27FC236}">
                  <a16:creationId xmlns:a16="http://schemas.microsoft.com/office/drawing/2014/main" id="{2DD9E205-CA9B-F248-8201-93454A615234}"/>
                </a:ext>
              </a:extLst>
            </p:cNvPr>
            <p:cNvSpPr/>
            <p:nvPr/>
          </p:nvSpPr>
          <p:spPr>
            <a:xfrm rot="13500000">
              <a:off x="2368230" y="754669"/>
              <a:ext cx="3643864" cy="3643864"/>
            </a:xfrm>
            <a:prstGeom prst="rtTriangle">
              <a:avLst/>
            </a:prstGeom>
            <a:solidFill>
              <a:srgbClr val="E860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ttangolo 17">
              <a:extLst>
                <a:ext uri="{FF2B5EF4-FFF2-40B4-BE49-F238E27FC236}">
                  <a16:creationId xmlns:a16="http://schemas.microsoft.com/office/drawing/2014/main" id="{6B36F472-A7B2-E446-927B-4C08942E86EE}"/>
                </a:ext>
              </a:extLst>
            </p:cNvPr>
            <p:cNvSpPr/>
            <p:nvPr/>
          </p:nvSpPr>
          <p:spPr>
            <a:xfrm>
              <a:off x="-1" y="0"/>
              <a:ext cx="4190163" cy="5140466"/>
            </a:xfrm>
            <a:prstGeom prst="rect">
              <a:avLst/>
            </a:prstGeom>
            <a:solidFill>
              <a:srgbClr val="E860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4" name="Title 1">
            <a:extLst>
              <a:ext uri="{FF2B5EF4-FFF2-40B4-BE49-F238E27FC236}">
                <a16:creationId xmlns:a16="http://schemas.microsoft.com/office/drawing/2014/main" id="{03A05B49-ECE3-634A-BCE9-A5F0C92616E9}"/>
              </a:ext>
            </a:extLst>
          </p:cNvPr>
          <p:cNvSpPr>
            <a:spLocks noGrp="1"/>
          </p:cNvSpPr>
          <p:nvPr>
            <p:ph type="ctrTitle"/>
          </p:nvPr>
        </p:nvSpPr>
        <p:spPr>
          <a:xfrm>
            <a:off x="434278" y="2293542"/>
            <a:ext cx="5432498" cy="1470025"/>
          </a:xfrm>
        </p:spPr>
        <p:txBody>
          <a:bodyPr>
            <a:normAutofit fontScale="90000"/>
          </a:bodyPr>
          <a:lstStyle/>
          <a:p>
            <a:pPr algn="l"/>
            <a:r>
              <a:rPr lang="en-US" b="1" dirty="0">
                <a:solidFill>
                  <a:schemeClr val="bg1"/>
                </a:solidFill>
                <a:latin typeface="Arial" panose="020B0604020202020204" pitchFamily="34" charset="0"/>
                <a:cs typeface="Arial" panose="020B0604020202020204" pitchFamily="34" charset="0"/>
              </a:rPr>
              <a:t>Il regime </a:t>
            </a:r>
            <a:r>
              <a:rPr lang="en-US" b="1" dirty="0" err="1">
                <a:solidFill>
                  <a:schemeClr val="bg1"/>
                </a:solidFill>
                <a:latin typeface="Arial" panose="020B0604020202020204" pitchFamily="34" charset="0"/>
                <a:cs typeface="Arial" panose="020B0604020202020204" pitchFamily="34" charset="0"/>
              </a:rPr>
              <a:t>fiscale</a:t>
            </a:r>
            <a:r>
              <a:rPr lang="en-US" b="1" dirty="0">
                <a:solidFill>
                  <a:schemeClr val="bg1"/>
                </a:solidFill>
                <a:latin typeface="Arial" panose="020B0604020202020204" pitchFamily="34" charset="0"/>
                <a:cs typeface="Arial" panose="020B0604020202020204" pitchFamily="34" charset="0"/>
              </a:rPr>
              <a:t> del libero </a:t>
            </a:r>
            <a:r>
              <a:rPr lang="en-US" b="1" dirty="0" err="1">
                <a:solidFill>
                  <a:schemeClr val="bg1"/>
                </a:solidFill>
                <a:latin typeface="Arial" panose="020B0604020202020204" pitchFamily="34" charset="0"/>
                <a:cs typeface="Arial" panose="020B0604020202020204" pitchFamily="34" charset="0"/>
              </a:rPr>
              <a:t>professionista</a:t>
            </a:r>
            <a:endParaRPr lang="en-US" b="1"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543ADBD2-ABC6-7D41-B786-C59C4DCFAD5C}"/>
              </a:ext>
            </a:extLst>
          </p:cNvPr>
          <p:cNvSpPr>
            <a:spLocks noGrp="1"/>
          </p:cNvSpPr>
          <p:nvPr>
            <p:ph type="subTitle" idx="1"/>
          </p:nvPr>
        </p:nvSpPr>
        <p:spPr>
          <a:xfrm>
            <a:off x="434278" y="3767247"/>
            <a:ext cx="6400800" cy="419100"/>
          </a:xfrm>
        </p:spPr>
        <p:txBody>
          <a:bodyPr/>
          <a:lstStyle/>
          <a:p>
            <a:pPr algn="l"/>
            <a:r>
              <a:rPr lang="en-US">
                <a:solidFill>
                  <a:schemeClr val="bg1"/>
                </a:solidFill>
                <a:latin typeface="Arial" panose="020B0604020202020204" pitchFamily="34" charset="0"/>
                <a:cs typeface="Arial" panose="020B0604020202020204" pitchFamily="34" charset="0"/>
              </a:rPr>
              <a:t>Olbia – 20 </a:t>
            </a:r>
            <a:r>
              <a:rPr lang="en-US" dirty="0" err="1">
                <a:solidFill>
                  <a:schemeClr val="bg1"/>
                </a:solidFill>
                <a:latin typeface="Arial" panose="020B0604020202020204" pitchFamily="34" charset="0"/>
                <a:cs typeface="Arial" panose="020B0604020202020204" pitchFamily="34" charset="0"/>
              </a:rPr>
              <a:t>luglio</a:t>
            </a:r>
            <a:r>
              <a:rPr lang="en-US" dirty="0">
                <a:solidFill>
                  <a:schemeClr val="bg1"/>
                </a:solidFill>
                <a:latin typeface="Arial" panose="020B0604020202020204" pitchFamily="34" charset="0"/>
                <a:cs typeface="Arial" panose="020B0604020202020204" pitchFamily="34" charset="0"/>
              </a:rPr>
              <a:t> 2018</a:t>
            </a:r>
          </a:p>
        </p:txBody>
      </p:sp>
      <p:pic>
        <p:nvPicPr>
          <p:cNvPr id="16" name="Immagine 15">
            <a:extLst>
              <a:ext uri="{FF2B5EF4-FFF2-40B4-BE49-F238E27FC236}">
                <a16:creationId xmlns:a16="http://schemas.microsoft.com/office/drawing/2014/main" id="{F818ABC4-42B1-4A4A-8028-C6C979416CB5}"/>
              </a:ext>
            </a:extLst>
          </p:cNvPr>
          <p:cNvPicPr>
            <a:picLocks noChangeAspect="1"/>
          </p:cNvPicPr>
          <p:nvPr/>
        </p:nvPicPr>
        <p:blipFill>
          <a:blip r:embed="rId3"/>
          <a:stretch>
            <a:fillRect/>
          </a:stretch>
        </p:blipFill>
        <p:spPr>
          <a:xfrm>
            <a:off x="562707" y="760661"/>
            <a:ext cx="1446963" cy="1151456"/>
          </a:xfrm>
          <a:prstGeom prst="rect">
            <a:avLst/>
          </a:prstGeom>
        </p:spPr>
      </p:pic>
    </p:spTree>
    <p:extLst>
      <p:ext uri="{BB962C8B-B14F-4D97-AF65-F5344CB8AC3E}">
        <p14:creationId xmlns:p14="http://schemas.microsoft.com/office/powerpoint/2010/main" val="3380199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99615" y="114122"/>
            <a:ext cx="4252289" cy="510692"/>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Determinazione</a:t>
            </a:r>
            <a:r>
              <a:rPr lang="en-US" sz="2500" b="1" dirty="0">
                <a:solidFill>
                  <a:srgbClr val="E86007"/>
                </a:solidFill>
                <a:latin typeface="Arial" panose="020B0604020202020204" pitchFamily="34" charset="0"/>
                <a:cs typeface="Arial" panose="020B0604020202020204" pitchFamily="34" charset="0"/>
              </a:rPr>
              <a:t> del </a:t>
            </a:r>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autonomo</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limite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spese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deducibili</a:t>
            </a:r>
            <a:endParaRPr lang="en-US" sz="25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1" y="728642"/>
            <a:ext cx="8515458" cy="3859259"/>
          </a:xfrm>
          <a:prstGeom prst="rect">
            <a:avLst/>
          </a:prstGeom>
        </p:spPr>
        <p:txBody>
          <a:bodyPr vert="horz" wrap="square" lIns="0" tIns="0" rIns="0" bIns="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u="sng" dirty="0">
                <a:solidFill>
                  <a:srgbClr val="737373"/>
                </a:solidFill>
                <a:latin typeface="Arial" panose="020B0604020202020204" pitchFamily="34" charset="0"/>
                <a:cs typeface="Arial" panose="020B0604020202020204" pitchFamily="34" charset="0"/>
              </a:rPr>
              <a:t>Art. 54, comma 2 del TUIR</a:t>
            </a:r>
            <a:r>
              <a:rPr lang="it-IT" sz="1400" dirty="0">
                <a:solidFill>
                  <a:srgbClr val="737373"/>
                </a:solidFill>
                <a:latin typeface="Arial" panose="020B0604020202020204" pitchFamily="34" charset="0"/>
                <a:cs typeface="Arial" panose="020B0604020202020204" pitchFamily="34" charset="0"/>
              </a:rPr>
              <a:t>:</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Per i </a:t>
            </a:r>
            <a:r>
              <a:rPr lang="it-IT" sz="1400" b="1" dirty="0">
                <a:solidFill>
                  <a:srgbClr val="737373"/>
                </a:solidFill>
                <a:latin typeface="Arial" panose="020B0604020202020204" pitchFamily="34" charset="0"/>
                <a:cs typeface="Arial" panose="020B0604020202020204" pitchFamily="34" charset="0"/>
              </a:rPr>
              <a:t>beni strumentali</a:t>
            </a:r>
            <a:r>
              <a:rPr lang="it-IT" sz="1400" dirty="0">
                <a:solidFill>
                  <a:srgbClr val="737373"/>
                </a:solidFill>
                <a:latin typeface="Arial" panose="020B0604020202020204" pitchFamily="34" charset="0"/>
                <a:cs typeface="Arial" panose="020B0604020202020204" pitchFamily="34" charset="0"/>
              </a:rPr>
              <a:t> per l’esercizio dell’arte o della professione, esclusi gli oggetti d’arte, di antiquariato o da collezione, il cui costo sia stato parzialmente dedotto nell’ambito delle spese di rappresentanza, sono ammesse in deduzione quote annuali di ammortamento non superiori a quelle risultanti dall’applicazione al costo dei beni dei coefficienti stabiliti, per categorie di beni omogenei, con Decreto del MEF.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L’ammortamento dei beni strumentali del professionista costituisce una </a:t>
            </a:r>
            <a:r>
              <a:rPr lang="it-IT" sz="1400" b="1" dirty="0">
                <a:solidFill>
                  <a:srgbClr val="737373"/>
                </a:solidFill>
                <a:latin typeface="Arial" panose="020B0604020202020204" pitchFamily="34" charset="0"/>
                <a:cs typeface="Arial" panose="020B0604020202020204" pitchFamily="34" charset="0"/>
              </a:rPr>
              <a:t>deroga al principio di cassa</a:t>
            </a:r>
            <a:r>
              <a:rPr lang="it-IT" sz="1400" dirty="0">
                <a:solidFill>
                  <a:srgbClr val="737373"/>
                </a:solidFill>
                <a:latin typeface="Arial" panose="020B0604020202020204" pitchFamily="34" charset="0"/>
                <a:cs typeface="Arial" panose="020B0604020202020204" pitchFamily="34" charset="0"/>
              </a:rPr>
              <a:t>, in quanto per i beni stessi è consentita la deduzione del costo per quote annue sia se sono stati acquistati per contanti, sia se sono stati acquistati con dilazioni, a nulla rilevando la durata delle rate stabilite.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È consentita la deduzione integrale, nel periodo in cui sono state sostenute, delle </a:t>
            </a:r>
            <a:r>
              <a:rPr lang="it-IT" sz="1400" b="1" dirty="0">
                <a:solidFill>
                  <a:srgbClr val="737373"/>
                </a:solidFill>
                <a:latin typeface="Arial" panose="020B0604020202020204" pitchFamily="34" charset="0"/>
                <a:cs typeface="Arial" panose="020B0604020202020204" pitchFamily="34" charset="0"/>
              </a:rPr>
              <a:t>spese di acquisizione di beni strumentali</a:t>
            </a:r>
            <a:r>
              <a:rPr lang="it-IT" sz="1400" dirty="0">
                <a:solidFill>
                  <a:srgbClr val="737373"/>
                </a:solidFill>
                <a:latin typeface="Arial" panose="020B0604020202020204" pitchFamily="34" charset="0"/>
                <a:cs typeface="Arial" panose="020B0604020202020204" pitchFamily="34" charset="0"/>
              </a:rPr>
              <a:t> il costo unitario non sia superiore a 516,46 Euro.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Per gli immobili esclusivamente strumentali, la deduzione dei relativi </a:t>
            </a:r>
            <a:r>
              <a:rPr lang="it-IT" sz="1400" b="1" dirty="0">
                <a:solidFill>
                  <a:srgbClr val="737373"/>
                </a:solidFill>
                <a:latin typeface="Arial" panose="020B0604020202020204" pitchFamily="34" charset="0"/>
                <a:cs typeface="Arial" panose="020B0604020202020204" pitchFamily="34" charset="0"/>
              </a:rPr>
              <a:t>canoni di locazione finanziaria</a:t>
            </a:r>
            <a:r>
              <a:rPr lang="it-IT" sz="1400" dirty="0">
                <a:solidFill>
                  <a:srgbClr val="737373"/>
                </a:solidFill>
                <a:latin typeface="Arial" panose="020B0604020202020204" pitchFamily="34" charset="0"/>
                <a:cs typeface="Arial" panose="020B0604020202020204" pitchFamily="34" charset="0"/>
              </a:rPr>
              <a:t> è subordinata alla condizione che la durata del contratto non sia inferiore alla metà del periodo di ammortamento corrispondente al coefficiente di ammortamento fiscale di cui al DM 31 dicembre 1988, e comunque con un minimo di otto anni e un massimo di quindici.</a:t>
            </a:r>
          </a:p>
          <a:p>
            <a:pPr marL="0" indent="0" algn="just">
              <a:spcBef>
                <a:spcPts val="600"/>
              </a:spcBef>
              <a:buNone/>
            </a:pPr>
            <a:endParaRPr lang="it-IT" sz="13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10</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521940" y="4824249"/>
            <a:ext cx="341912" cy="272085"/>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75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99615" y="174173"/>
            <a:ext cx="4252289" cy="510692"/>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Determinazione</a:t>
            </a:r>
            <a:r>
              <a:rPr lang="en-US" sz="2500" b="1" dirty="0">
                <a:solidFill>
                  <a:srgbClr val="E86007"/>
                </a:solidFill>
                <a:latin typeface="Arial" panose="020B0604020202020204" pitchFamily="34" charset="0"/>
                <a:cs typeface="Arial" panose="020B0604020202020204" pitchFamily="34" charset="0"/>
              </a:rPr>
              <a:t> del </a:t>
            </a:r>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autonomo</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limite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spese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deducibili</a:t>
            </a:r>
            <a:endParaRPr lang="en-US" sz="25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01443" y="701328"/>
            <a:ext cx="8455925" cy="4122921"/>
          </a:xfrm>
          <a:prstGeom prst="rect">
            <a:avLst/>
          </a:prstGeom>
        </p:spPr>
        <p:txBody>
          <a:bodyPr vert="horz" wrap="square" lIns="0" tIns="0" rIns="0" bIns="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u="sng" dirty="0">
                <a:solidFill>
                  <a:srgbClr val="737373"/>
                </a:solidFill>
                <a:latin typeface="Arial" panose="020B0604020202020204" pitchFamily="34" charset="0"/>
                <a:cs typeface="Arial" panose="020B0604020202020204" pitchFamily="34" charset="0"/>
              </a:rPr>
              <a:t>Art. 54, comma 3 del TUIR</a:t>
            </a:r>
            <a:r>
              <a:rPr lang="it-IT" sz="1400" b="1" dirty="0">
                <a:solidFill>
                  <a:srgbClr val="737373"/>
                </a:solidFill>
                <a:latin typeface="Arial" panose="020B0604020202020204" pitchFamily="34" charset="0"/>
                <a:cs typeface="Arial" panose="020B0604020202020204" pitchFamily="34" charset="0"/>
              </a:rPr>
              <a:t>: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 spese sostenute per i </a:t>
            </a:r>
            <a:r>
              <a:rPr lang="it-IT" sz="1400" b="1" dirty="0">
                <a:solidFill>
                  <a:srgbClr val="737373"/>
                </a:solidFill>
                <a:latin typeface="Arial" panose="020B0604020202020204" pitchFamily="34" charset="0"/>
                <a:cs typeface="Arial" panose="020B0604020202020204" pitchFamily="34" charset="0"/>
              </a:rPr>
              <a:t>beni adibiti promiscuamente </a:t>
            </a:r>
            <a:r>
              <a:rPr lang="it-IT" sz="1400" dirty="0">
                <a:solidFill>
                  <a:srgbClr val="737373"/>
                </a:solidFill>
                <a:latin typeface="Arial" panose="020B0604020202020204" pitchFamily="34" charset="0"/>
                <a:cs typeface="Arial" panose="020B0604020202020204" pitchFamily="34" charset="0"/>
              </a:rPr>
              <a:t>all’esercizio dell’arte o della professione ed all’uso personale o familiare del contribuente sono deducibili nella misura del 50%.</a:t>
            </a:r>
          </a:p>
          <a:p>
            <a:pPr algn="just">
              <a:spcBef>
                <a:spcPts val="600"/>
              </a:spcBef>
            </a:pPr>
            <a:r>
              <a:rPr lang="it-IT" sz="1400" b="1" dirty="0">
                <a:solidFill>
                  <a:srgbClr val="737373"/>
                </a:solidFill>
                <a:latin typeface="Arial" panose="020B0604020202020204" pitchFamily="34" charset="0"/>
                <a:cs typeface="Arial" panose="020B0604020202020204" pitchFamily="34" charset="0"/>
              </a:rPr>
              <a:t>Per gli immobili ad uso promiscuo </a:t>
            </a:r>
            <a:r>
              <a:rPr lang="it-IT" sz="1400" dirty="0">
                <a:solidFill>
                  <a:srgbClr val="737373"/>
                </a:solidFill>
                <a:latin typeface="Arial" panose="020B0604020202020204" pitchFamily="34" charset="0"/>
                <a:cs typeface="Arial" panose="020B0604020202020204" pitchFamily="34" charset="0"/>
              </a:rPr>
              <a:t>la deduzione della somma pari al 50% della rendita ovvero nel caso di immobili acquisiti mediante locazione, anche finanziaria, di un importo pari al 50% del relativo canone, a condizione di non disporre nel medesimo Comune di altro immobile adibito in via esclusiva all’esercizio dell’arte o professione. Qualora il contribuente possieda in un Comune un immobile adibito esclusivamente all’esercizio dell’arte o professione e in un altro Comune un immobile preso in locazione adibito promiscuamente alla suddetta attività, potrà fruire per quest’ultimo della deduzione del 50% del canone di locazione pagato.</a:t>
            </a:r>
            <a:endParaRPr lang="it-IT" sz="1400" b="1"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Le spese non capitalizzabili relative ai servizi, all’ammodernamento, ristrutturazione e manutenzione degli immobili ad uso promiscuo (in proprietà o in locazione finanziaria) sono deducibili nella misura del 50%. </a:t>
            </a:r>
          </a:p>
          <a:p>
            <a:pPr marL="0" indent="0" algn="just">
              <a:spcBef>
                <a:spcPts val="600"/>
              </a:spcBef>
              <a:buNone/>
            </a:pPr>
            <a:r>
              <a:rPr lang="it-IT" sz="1400" b="1" u="sng" dirty="0">
                <a:solidFill>
                  <a:srgbClr val="737373"/>
                </a:solidFill>
                <a:latin typeface="Arial" panose="020B0604020202020204" pitchFamily="34" charset="0"/>
                <a:cs typeface="Arial" panose="020B0604020202020204" pitchFamily="34" charset="0"/>
              </a:rPr>
              <a:t>Art. 54 comma 3 </a:t>
            </a:r>
            <a:r>
              <a:rPr lang="it-IT" sz="1400" b="1" i="1" u="sng" dirty="0">
                <a:solidFill>
                  <a:srgbClr val="737373"/>
                </a:solidFill>
                <a:latin typeface="Arial" panose="020B0604020202020204" pitchFamily="34" charset="0"/>
                <a:cs typeface="Arial" panose="020B0604020202020204" pitchFamily="34" charset="0"/>
              </a:rPr>
              <a:t>bis </a:t>
            </a:r>
            <a:r>
              <a:rPr lang="it-IT" sz="1400" b="1" u="sng" dirty="0">
                <a:solidFill>
                  <a:srgbClr val="737373"/>
                </a:solidFill>
                <a:latin typeface="Arial" panose="020B0604020202020204" pitchFamily="34" charset="0"/>
                <a:cs typeface="Arial" panose="020B0604020202020204" pitchFamily="34" charset="0"/>
              </a:rPr>
              <a:t>del TUIR</a:t>
            </a:r>
            <a:r>
              <a:rPr lang="it-IT" sz="1400" b="1" dirty="0">
                <a:solidFill>
                  <a:srgbClr val="737373"/>
                </a:solidFill>
                <a:latin typeface="Arial" panose="020B0604020202020204" pitchFamily="34" charset="0"/>
                <a:cs typeface="Arial" panose="020B0604020202020204" pitchFamily="34" charset="0"/>
              </a:rPr>
              <a:t>: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Deducibilità nei </a:t>
            </a:r>
            <a:r>
              <a:rPr lang="it-IT" sz="1400" b="1" dirty="0">
                <a:solidFill>
                  <a:srgbClr val="737373"/>
                </a:solidFill>
                <a:latin typeface="Arial" panose="020B0604020202020204" pitchFamily="34" charset="0"/>
                <a:cs typeface="Arial" panose="020B0604020202020204" pitchFamily="34" charset="0"/>
              </a:rPr>
              <a:t>limiti dell’80%, </a:t>
            </a:r>
            <a:r>
              <a:rPr lang="it-IT" sz="1400" dirty="0">
                <a:solidFill>
                  <a:srgbClr val="737373"/>
                </a:solidFill>
                <a:latin typeface="Arial" panose="020B0604020202020204" pitchFamily="34" charset="0"/>
                <a:cs typeface="Arial" panose="020B0604020202020204" pitchFamily="34" charset="0"/>
              </a:rPr>
              <a:t>delle quote di ammortamento, dei canoni di locazione, anche finanziaria o di noleggio nonché delle spese di impiego e di manutenzione relativi alla telefonia, sia fissa che mobile.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Regime diverso per telefonia fissa e mobili ai fini IVA: l’IVA relativa agli impianti ed altri costi di telefonia fissa può essere integralmente detratta; diversamente per le spese di gestione della telefonia mobile è ammessa in detrazione nel limite del 50%.  </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11</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521940" y="4824249"/>
            <a:ext cx="341912" cy="272085"/>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83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99615" y="174173"/>
            <a:ext cx="4252289" cy="510692"/>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Determinazione</a:t>
            </a:r>
            <a:r>
              <a:rPr lang="en-US" sz="2500" b="1" dirty="0">
                <a:solidFill>
                  <a:srgbClr val="E86007"/>
                </a:solidFill>
                <a:latin typeface="Arial" panose="020B0604020202020204" pitchFamily="34" charset="0"/>
                <a:cs typeface="Arial" panose="020B0604020202020204" pitchFamily="34" charset="0"/>
              </a:rPr>
              <a:t> del </a:t>
            </a:r>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autonomo</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limite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spese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deducibili</a:t>
            </a:r>
            <a:endParaRPr lang="en-US" sz="25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521939" y="684865"/>
            <a:ext cx="8335429" cy="4122919"/>
          </a:xfrm>
          <a:prstGeom prst="rect">
            <a:avLst/>
          </a:prstGeom>
        </p:spPr>
        <p:txBody>
          <a:bodyPr vert="horz" wrap="square" lIns="0" tIns="0" rIns="0" bIns="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u="sng" dirty="0">
                <a:solidFill>
                  <a:srgbClr val="737373"/>
                </a:solidFill>
                <a:latin typeface="Arial" panose="020B0604020202020204" pitchFamily="34" charset="0"/>
                <a:cs typeface="Arial" panose="020B0604020202020204" pitchFamily="34" charset="0"/>
              </a:rPr>
              <a:t>Art. 54 comma 5 del TUIR:</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 </a:t>
            </a:r>
            <a:r>
              <a:rPr lang="it-IT" sz="1400" b="1" dirty="0">
                <a:solidFill>
                  <a:srgbClr val="737373"/>
                </a:solidFill>
                <a:latin typeface="Arial" panose="020B0604020202020204" pitchFamily="34" charset="0"/>
                <a:cs typeface="Arial" panose="020B0604020202020204" pitchFamily="34" charset="0"/>
              </a:rPr>
              <a:t>spese relative a prestazioni alberghiere e a somministrazione di alimenti e bevande </a:t>
            </a:r>
            <a:r>
              <a:rPr lang="it-IT" sz="1400" dirty="0">
                <a:solidFill>
                  <a:srgbClr val="737373"/>
                </a:solidFill>
                <a:latin typeface="Arial" panose="020B0604020202020204" pitchFamily="34" charset="0"/>
                <a:cs typeface="Arial" panose="020B0604020202020204" pitchFamily="34" charset="0"/>
              </a:rPr>
              <a:t>sono </a:t>
            </a:r>
            <a:r>
              <a:rPr lang="it-IT" sz="1400" b="1" dirty="0">
                <a:solidFill>
                  <a:srgbClr val="737373"/>
                </a:solidFill>
                <a:latin typeface="Arial" panose="020B0604020202020204" pitchFamily="34" charset="0"/>
                <a:cs typeface="Arial" panose="020B0604020202020204" pitchFamily="34" charset="0"/>
              </a:rPr>
              <a:t>deducibili nella misura del 75% </a:t>
            </a:r>
            <a:r>
              <a:rPr lang="it-IT" sz="1400" dirty="0">
                <a:solidFill>
                  <a:srgbClr val="737373"/>
                </a:solidFill>
                <a:latin typeface="Arial" panose="020B0604020202020204" pitchFamily="34" charset="0"/>
                <a:cs typeface="Arial" panose="020B0604020202020204" pitchFamily="34" charset="0"/>
              </a:rPr>
              <a:t>e, in ogni caso, di un importo complessivamente non superiore al 2% dell’ammontare dei compensi percepiti nel periodo d’imposta. Tali limiti non si applicano alle spese relative a prestazioni alberghiere e di somministrazione di alimenti e bevande sostenute dall’esercente per l’esecuzione di un incarico e addebitate analiticamente in capo al committente.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Tutte le spese relative all’esecuzione di un incarico conferito e sostenute direttamente dal committente non costituiscono compensi in natura per il professionista.</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 </a:t>
            </a:r>
            <a:r>
              <a:rPr lang="it-IT" sz="1400" b="1" dirty="0">
                <a:solidFill>
                  <a:srgbClr val="737373"/>
                </a:solidFill>
                <a:latin typeface="Arial" panose="020B0604020202020204" pitchFamily="34" charset="0"/>
                <a:cs typeface="Arial" panose="020B0604020202020204" pitchFamily="34" charset="0"/>
              </a:rPr>
              <a:t>spese di rappresentanza </a:t>
            </a:r>
            <a:r>
              <a:rPr lang="it-IT" sz="1400" dirty="0">
                <a:solidFill>
                  <a:srgbClr val="737373"/>
                </a:solidFill>
                <a:latin typeface="Arial" panose="020B0604020202020204" pitchFamily="34" charset="0"/>
                <a:cs typeface="Arial" panose="020B0604020202020204" pitchFamily="34" charset="0"/>
              </a:rPr>
              <a:t>sono deducibili nei </a:t>
            </a:r>
            <a:r>
              <a:rPr lang="it-IT" sz="1400" b="1" dirty="0">
                <a:solidFill>
                  <a:srgbClr val="737373"/>
                </a:solidFill>
                <a:latin typeface="Arial" panose="020B0604020202020204" pitchFamily="34" charset="0"/>
                <a:cs typeface="Arial" panose="020B0604020202020204" pitchFamily="34" charset="0"/>
              </a:rPr>
              <a:t>limiti dell’1% dei compensi percepiti </a:t>
            </a:r>
            <a:r>
              <a:rPr lang="it-IT" sz="1400" dirty="0">
                <a:solidFill>
                  <a:srgbClr val="737373"/>
                </a:solidFill>
                <a:latin typeface="Arial" panose="020B0604020202020204" pitchFamily="34" charset="0"/>
                <a:cs typeface="Arial" panose="020B0604020202020204" pitchFamily="34" charset="0"/>
              </a:rPr>
              <a:t>nel periodo d’imposta.</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Sono integralmente deducibili entro il limite di Euro 10.000 le spese per l’iscrizione a master e a corsi di formazione o di aggiornamento professionale nonché le spese di iscrizione a convegni e a congressi, comprese quelle di viaggio e di soggiorno.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Sono integralmente deducibili, entro il limite annuo di Euro 5.000 le spese sostenute per i servizi personalizzati di certificazione delle competenze, orientamento, ricerca e sostegno all’auto imprenditorialità, mirate a sbocchi occupazionali effettivamente esistenti e appropriati in relazione alle condizioni del mercato del lavoro, erogati dagli organismi accreditati.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Sono integralmente deducibili gli oneri sostenuti per la garanzia contro il mancato pagamento delle prestazioni di lavoro autonomo fornita da forme assicurative di solidarietà.</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12</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70766" y="19610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521940" y="4824249"/>
            <a:ext cx="341912" cy="272085"/>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602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99615" y="187868"/>
            <a:ext cx="4205478" cy="496997"/>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Determinazione</a:t>
            </a:r>
            <a:r>
              <a:rPr lang="en-US" sz="2500" b="1" dirty="0">
                <a:solidFill>
                  <a:srgbClr val="E86007"/>
                </a:solidFill>
                <a:latin typeface="Arial" panose="020B0604020202020204" pitchFamily="34" charset="0"/>
                <a:cs typeface="Arial" panose="020B0604020202020204" pitchFamily="34" charset="0"/>
              </a:rPr>
              <a:t> del </a:t>
            </a:r>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autonomo</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limite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spese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deducibili</a:t>
            </a:r>
            <a:endParaRPr lang="en-US" sz="25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521939" y="684866"/>
            <a:ext cx="8335429" cy="4003484"/>
          </a:xfrm>
          <a:prstGeom prst="rect">
            <a:avLst/>
          </a:prstGeom>
        </p:spPr>
        <p:txBody>
          <a:bodyPr vert="horz" wrap="square" lIns="0" tIns="0" rIns="0" bIns="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u="sng" dirty="0">
                <a:solidFill>
                  <a:srgbClr val="737373"/>
                </a:solidFill>
                <a:latin typeface="Arial" panose="020B0604020202020204" pitchFamily="34" charset="0"/>
                <a:cs typeface="Arial" panose="020B0604020202020204" pitchFamily="34" charset="0"/>
              </a:rPr>
              <a:t>Art. 54 comma 6 del TUIR</a:t>
            </a:r>
            <a:r>
              <a:rPr lang="it-IT" sz="1400" b="1" dirty="0">
                <a:solidFill>
                  <a:srgbClr val="737373"/>
                </a:solidFill>
                <a:latin typeface="Arial" panose="020B0604020202020204" pitchFamily="34" charset="0"/>
                <a:cs typeface="Arial" panose="020B0604020202020204" pitchFamily="34" charset="0"/>
              </a:rPr>
              <a:t>: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Tra le spese per le prestazioni di lavoro deducibili sono ricomprese le quote di indennità di TFR e indennità percepite per la cessazione del rapporto di collaborazione coordinata e continuativa, maturate nel periodo d’imposta.</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Possibilità di dedurre le spese di vitto e alloggio sostenute per le trasferte effettuate fuori dal territorio comunale dai lavoratori dipendenti degli esercenti arti e professioni per un ammontare giornaliero non superiore ad Euro 180,76. Limite elevato ad Euro 258,23 per le trasferte effettuate all’estero.</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b="1" u="sng" dirty="0">
                <a:solidFill>
                  <a:srgbClr val="737373"/>
                </a:solidFill>
                <a:latin typeface="Arial" panose="020B0604020202020204" pitchFamily="34" charset="0"/>
                <a:cs typeface="Arial" panose="020B0604020202020204" pitchFamily="34" charset="0"/>
              </a:rPr>
              <a:t>Art. 54 comma 6 bis del TUIR</a:t>
            </a:r>
            <a:r>
              <a:rPr lang="it-IT" sz="1400" dirty="0">
                <a:solidFill>
                  <a:srgbClr val="737373"/>
                </a:solidFill>
                <a:latin typeface="Arial" panose="020B0604020202020204" pitchFamily="34" charset="0"/>
                <a:cs typeface="Arial" panose="020B0604020202020204" pitchFamily="34" charset="0"/>
              </a:rPr>
              <a:t>: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Non sono ammesse deduzioni per i compensi al coniuge, ai figli, affidati o affiliati, minori di età o permanentemente inabili al lavoro, ascendenti ovvero soci o associati per il lavoro prestato.</a:t>
            </a: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I </a:t>
            </a:r>
            <a:r>
              <a:rPr lang="it-IT" sz="1400" b="1" u="sng" dirty="0">
                <a:solidFill>
                  <a:srgbClr val="737373"/>
                </a:solidFill>
                <a:latin typeface="Arial" panose="020B0604020202020204" pitchFamily="34" charset="0"/>
                <a:cs typeface="Arial" panose="020B0604020202020204" pitchFamily="34" charset="0"/>
              </a:rPr>
              <a:t>compensi non ammessi in deduzione</a:t>
            </a:r>
            <a:r>
              <a:rPr lang="it-IT" sz="1400" b="1" dirty="0">
                <a:solidFill>
                  <a:srgbClr val="737373"/>
                </a:solidFill>
                <a:latin typeface="Arial" panose="020B0604020202020204" pitchFamily="34" charset="0"/>
                <a:cs typeface="Arial" panose="020B0604020202020204" pitchFamily="34" charset="0"/>
              </a:rPr>
              <a:t> </a:t>
            </a:r>
            <a:r>
              <a:rPr lang="it-IT" sz="1400" dirty="0">
                <a:solidFill>
                  <a:srgbClr val="737373"/>
                </a:solidFill>
                <a:latin typeface="Arial" panose="020B0604020202020204" pitchFamily="34" charset="0"/>
                <a:cs typeface="Arial" panose="020B0604020202020204" pitchFamily="34" charset="0"/>
              </a:rPr>
              <a:t>non costituiscono reddito per i percipienti e, di conseguenza, non sono soggetti al contributo della gestione separata dell’INPS e su di essi non deve essere applicata la ritenuta alla fonte. </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13</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521940" y="4824249"/>
            <a:ext cx="341912" cy="272085"/>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247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99615" y="-36479"/>
            <a:ext cx="4123763" cy="68486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Organizzazione</a:t>
            </a:r>
            <a:r>
              <a:rPr lang="en-US" sz="2500" b="1" dirty="0">
                <a:solidFill>
                  <a:srgbClr val="E86007"/>
                </a:solidFill>
                <a:latin typeface="Arial" panose="020B0604020202020204" pitchFamily="34" charset="0"/>
                <a:cs typeface="Arial" panose="020B0604020202020204" pitchFamily="34" charset="0"/>
              </a:rPr>
              <a:t> del </a:t>
            </a:r>
            <a:r>
              <a:rPr lang="en-US" sz="2500" b="1" dirty="0" err="1">
                <a:solidFill>
                  <a:srgbClr val="E86007"/>
                </a:solidFill>
                <a:latin typeface="Arial" panose="020B0604020202020204" pitchFamily="34" charset="0"/>
                <a:cs typeface="Arial" panose="020B0604020202020204" pitchFamily="34" charset="0"/>
              </a:rPr>
              <a:t>lavoro</a:t>
            </a:r>
            <a:endParaRPr lang="en-US" sz="25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2613" y="872733"/>
            <a:ext cx="8528524" cy="3436995"/>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endParaRPr lang="en-US" sz="15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en-US" sz="15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500" dirty="0">
                <a:solidFill>
                  <a:srgbClr val="737373"/>
                </a:solidFill>
                <a:latin typeface="Arial" panose="020B0604020202020204" pitchFamily="34" charset="0"/>
                <a:cs typeface="Arial" panose="020B0604020202020204" pitchFamily="34" charset="0"/>
              </a:rPr>
              <a:t>Il professionista può organizzare la propria attività in forme differenti:</a:t>
            </a:r>
          </a:p>
          <a:p>
            <a:pPr marL="0" indent="0" algn="just">
              <a:spcBef>
                <a:spcPts val="600"/>
              </a:spcBef>
              <a:buNone/>
            </a:pPr>
            <a:endParaRPr lang="it-IT" sz="1500" dirty="0">
              <a:solidFill>
                <a:srgbClr val="737373"/>
              </a:solidFill>
              <a:latin typeface="Arial" panose="020B0604020202020204" pitchFamily="34" charset="0"/>
              <a:cs typeface="Arial" panose="020B0604020202020204" pitchFamily="34" charset="0"/>
            </a:endParaRPr>
          </a:p>
          <a:p>
            <a:pPr algn="just">
              <a:spcBef>
                <a:spcPts val="600"/>
              </a:spcBef>
            </a:pPr>
            <a:r>
              <a:rPr lang="it-IT" sz="1500" dirty="0">
                <a:solidFill>
                  <a:srgbClr val="737373"/>
                </a:solidFill>
                <a:latin typeface="Arial" panose="020B0604020202020204" pitchFamily="34" charset="0"/>
                <a:cs typeface="Arial" panose="020B0604020202020204" pitchFamily="34" charset="0"/>
              </a:rPr>
              <a:t>Individuale </a:t>
            </a:r>
            <a:r>
              <a:rPr lang="it-IT" sz="1500" i="1" dirty="0">
                <a:solidFill>
                  <a:srgbClr val="737373"/>
                </a:solidFill>
                <a:latin typeface="Arial" panose="020B0604020202020204" pitchFamily="34" charset="0"/>
                <a:cs typeface="Arial" panose="020B0604020202020204" pitchFamily="34" charset="0"/>
              </a:rPr>
              <a:t>ex </a:t>
            </a:r>
            <a:r>
              <a:rPr lang="it-IT" sz="1500" dirty="0">
                <a:solidFill>
                  <a:srgbClr val="737373"/>
                </a:solidFill>
                <a:latin typeface="Arial" panose="020B0604020202020204" pitchFamily="34" charset="0"/>
                <a:cs typeface="Arial" panose="020B0604020202020204" pitchFamily="34" charset="0"/>
              </a:rPr>
              <a:t>art. 53 del TUIR;</a:t>
            </a:r>
          </a:p>
          <a:p>
            <a:pPr algn="just">
              <a:spcBef>
                <a:spcPts val="600"/>
              </a:spcBef>
            </a:pPr>
            <a:endParaRPr lang="it-IT" sz="1500" dirty="0">
              <a:solidFill>
                <a:srgbClr val="737373"/>
              </a:solidFill>
              <a:latin typeface="Arial" panose="020B0604020202020204" pitchFamily="34" charset="0"/>
              <a:cs typeface="Arial" panose="020B0604020202020204" pitchFamily="34" charset="0"/>
            </a:endParaRPr>
          </a:p>
          <a:p>
            <a:pPr algn="just">
              <a:spcBef>
                <a:spcPts val="600"/>
              </a:spcBef>
            </a:pPr>
            <a:r>
              <a:rPr lang="it-IT" sz="1500" dirty="0">
                <a:solidFill>
                  <a:srgbClr val="737373"/>
                </a:solidFill>
                <a:latin typeface="Arial" panose="020B0604020202020204" pitchFamily="34" charset="0"/>
                <a:cs typeface="Arial" panose="020B0604020202020204" pitchFamily="34" charset="0"/>
              </a:rPr>
              <a:t>Associata </a:t>
            </a:r>
            <a:r>
              <a:rPr lang="it-IT" sz="1500" i="1" dirty="0">
                <a:solidFill>
                  <a:srgbClr val="737373"/>
                </a:solidFill>
                <a:latin typeface="Arial" panose="020B0604020202020204" pitchFamily="34" charset="0"/>
                <a:cs typeface="Arial" panose="020B0604020202020204" pitchFamily="34" charset="0"/>
              </a:rPr>
              <a:t>ex </a:t>
            </a:r>
            <a:r>
              <a:rPr lang="it-IT" sz="1500" dirty="0">
                <a:solidFill>
                  <a:srgbClr val="737373"/>
                </a:solidFill>
                <a:latin typeface="Arial" panose="020B0604020202020204" pitchFamily="34" charset="0"/>
                <a:cs typeface="Arial" panose="020B0604020202020204" pitchFamily="34" charset="0"/>
              </a:rPr>
              <a:t>art. 5, comma 3, lett. </a:t>
            </a:r>
            <a:r>
              <a:rPr lang="it-IT" sz="1500" i="1" dirty="0">
                <a:solidFill>
                  <a:srgbClr val="737373"/>
                </a:solidFill>
                <a:latin typeface="Arial" panose="020B0604020202020204" pitchFamily="34" charset="0"/>
                <a:cs typeface="Arial" panose="020B0604020202020204" pitchFamily="34" charset="0"/>
              </a:rPr>
              <a:t>c) </a:t>
            </a:r>
            <a:r>
              <a:rPr lang="it-IT" sz="1500" dirty="0">
                <a:solidFill>
                  <a:srgbClr val="737373"/>
                </a:solidFill>
                <a:latin typeface="Arial" panose="020B0604020202020204" pitchFamily="34" charset="0"/>
                <a:cs typeface="Arial" panose="020B0604020202020204" pitchFamily="34" charset="0"/>
              </a:rPr>
              <a:t>del TUIR;</a:t>
            </a:r>
          </a:p>
          <a:p>
            <a:pPr algn="just">
              <a:spcBef>
                <a:spcPts val="600"/>
              </a:spcBef>
            </a:pPr>
            <a:endParaRPr lang="it-IT" sz="1500" dirty="0">
              <a:solidFill>
                <a:srgbClr val="737373"/>
              </a:solidFill>
              <a:latin typeface="Arial" panose="020B0604020202020204" pitchFamily="34" charset="0"/>
              <a:cs typeface="Arial" panose="020B0604020202020204" pitchFamily="34" charset="0"/>
            </a:endParaRPr>
          </a:p>
          <a:p>
            <a:pPr algn="just">
              <a:spcBef>
                <a:spcPts val="600"/>
              </a:spcBef>
            </a:pPr>
            <a:r>
              <a:rPr lang="it-IT" sz="1500" dirty="0">
                <a:solidFill>
                  <a:srgbClr val="737373"/>
                </a:solidFill>
                <a:latin typeface="Arial" panose="020B0604020202020204" pitchFamily="34" charset="0"/>
                <a:cs typeface="Arial" panose="020B0604020202020204" pitchFamily="34" charset="0"/>
              </a:rPr>
              <a:t>Costituzione di Società (Società tra professionisti «</a:t>
            </a:r>
            <a:r>
              <a:rPr lang="it-IT" sz="1500" dirty="0" err="1">
                <a:solidFill>
                  <a:srgbClr val="737373"/>
                </a:solidFill>
                <a:latin typeface="Arial" panose="020B0604020202020204" pitchFamily="34" charset="0"/>
                <a:cs typeface="Arial" panose="020B0604020202020204" pitchFamily="34" charset="0"/>
              </a:rPr>
              <a:t>Stp</a:t>
            </a:r>
            <a:r>
              <a:rPr lang="it-IT" sz="1500" dirty="0">
                <a:solidFill>
                  <a:srgbClr val="737373"/>
                </a:solidFill>
                <a:latin typeface="Arial" panose="020B0604020202020204" pitchFamily="34" charset="0"/>
                <a:cs typeface="Arial" panose="020B0604020202020204" pitchFamily="34" charset="0"/>
              </a:rPr>
              <a:t>» ovvero Società di ingegneria «</a:t>
            </a:r>
            <a:r>
              <a:rPr lang="it-IT" sz="1500" dirty="0" err="1">
                <a:solidFill>
                  <a:srgbClr val="737373"/>
                </a:solidFill>
                <a:latin typeface="Arial" panose="020B0604020202020204" pitchFamily="34" charset="0"/>
                <a:cs typeface="Arial" panose="020B0604020202020204" pitchFamily="34" charset="0"/>
              </a:rPr>
              <a:t>SdI</a:t>
            </a:r>
            <a:r>
              <a:rPr lang="it-IT" sz="1500" dirty="0">
                <a:solidFill>
                  <a:srgbClr val="737373"/>
                </a:solidFill>
                <a:latin typeface="Arial" panose="020B0604020202020204" pitchFamily="34" charset="0"/>
                <a:cs typeface="Arial" panose="020B0604020202020204" pitchFamily="34" charset="0"/>
              </a:rPr>
              <a:t>»).</a:t>
            </a:r>
            <a:endParaRPr lang="en-US"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14</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7868"/>
            <a:ext cx="4495452"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1" y="4611216"/>
            <a:ext cx="482609" cy="38404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21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99615" y="134059"/>
            <a:ext cx="4123763" cy="684865"/>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autonomo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prodotto</a:t>
            </a:r>
            <a:r>
              <a:rPr lang="en-US" sz="2500" b="1" dirty="0">
                <a:solidFill>
                  <a:srgbClr val="E86007"/>
                </a:solidFill>
                <a:latin typeface="Arial" panose="020B0604020202020204" pitchFamily="34" charset="0"/>
                <a:cs typeface="Arial" panose="020B0604020202020204" pitchFamily="34" charset="0"/>
              </a:rPr>
              <a:t> in forma </a:t>
            </a:r>
            <a:r>
              <a:rPr lang="en-US" sz="2500" b="1" dirty="0" err="1">
                <a:solidFill>
                  <a:srgbClr val="E86007"/>
                </a:solidFill>
                <a:latin typeface="Arial" panose="020B0604020202020204" pitchFamily="34" charset="0"/>
                <a:cs typeface="Arial" panose="020B0604020202020204" pitchFamily="34" charset="0"/>
              </a:rPr>
              <a:t>associata</a:t>
            </a:r>
            <a:r>
              <a:rPr lang="en-US" sz="2500" b="1" dirty="0">
                <a:solidFill>
                  <a:srgbClr val="E86007"/>
                </a:solidFill>
                <a:latin typeface="Arial" panose="020B0604020202020204" pitchFamily="34" charset="0"/>
                <a:cs typeface="Arial" panose="020B0604020202020204" pitchFamily="34" charset="0"/>
              </a:rPr>
              <a:t> (1)</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03187" y="963575"/>
            <a:ext cx="8528524" cy="33640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u="sng" dirty="0">
                <a:solidFill>
                  <a:srgbClr val="737373"/>
                </a:solidFill>
                <a:latin typeface="Arial" panose="020B0604020202020204" pitchFamily="34" charset="0"/>
                <a:cs typeface="Arial" panose="020B0604020202020204" pitchFamily="34" charset="0"/>
              </a:rPr>
              <a:t>Ai fini fiscali</a:t>
            </a:r>
            <a:r>
              <a:rPr lang="it-IT" sz="1400" dirty="0">
                <a:solidFill>
                  <a:srgbClr val="737373"/>
                </a:solidFill>
                <a:latin typeface="Arial" panose="020B0604020202020204" pitchFamily="34" charset="0"/>
                <a:cs typeface="Arial" panose="020B0604020202020204" pitchFamily="34" charset="0"/>
              </a:rPr>
              <a:t>, le associazioni senza personalità giuridica, costituite tra professionisti, sono equiparate nel nostro ordinamento alle società semplici.</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b="1" u="sng" dirty="0">
                <a:solidFill>
                  <a:srgbClr val="737373"/>
                </a:solidFill>
                <a:latin typeface="Arial" panose="020B0604020202020204" pitchFamily="34" charset="0"/>
                <a:cs typeface="Arial" panose="020B0604020202020204" pitchFamily="34" charset="0"/>
              </a:rPr>
              <a:t>Ai sensi dell’art. 5, lett. c) comma 3 del TUIR</a:t>
            </a:r>
            <a:r>
              <a:rPr lang="it-IT" sz="1400" dirty="0">
                <a:solidFill>
                  <a:srgbClr val="737373"/>
                </a:solidFill>
                <a:latin typeface="Arial" panose="020B0604020202020204" pitchFamily="34" charset="0"/>
                <a:cs typeface="Arial" panose="020B0604020202020204" pitchFamily="34" charset="0"/>
              </a:rPr>
              <a:t>: “</a:t>
            </a:r>
            <a:r>
              <a:rPr lang="it-IT" sz="1400" i="1" dirty="0">
                <a:solidFill>
                  <a:srgbClr val="737373"/>
                </a:solidFill>
                <a:latin typeface="Arial" panose="020B0604020202020204" pitchFamily="34" charset="0"/>
                <a:cs typeface="Arial" panose="020B0604020202020204" pitchFamily="34" charset="0"/>
              </a:rPr>
              <a:t>le associazioni costituite tra artisti e professionisti per l’esercizio in forma associata dell’arte o della professione di tipo diverso da quelle indicate nel comma 1 </a:t>
            </a:r>
            <a:r>
              <a:rPr lang="it-IT" sz="1400" dirty="0">
                <a:solidFill>
                  <a:srgbClr val="737373"/>
                </a:solidFill>
                <a:latin typeface="Arial" panose="020B0604020202020204" pitchFamily="34" charset="0"/>
                <a:cs typeface="Arial" panose="020B0604020202020204" pitchFamily="34" charset="0"/>
              </a:rPr>
              <a:t>[i.e. </a:t>
            </a:r>
            <a:r>
              <a:rPr lang="it-IT" sz="1400" dirty="0" err="1">
                <a:solidFill>
                  <a:srgbClr val="737373"/>
                </a:solidFill>
                <a:latin typeface="Arial" panose="020B0604020202020204" pitchFamily="34" charset="0"/>
                <a:cs typeface="Arial" panose="020B0604020202020204" pitchFamily="34" charset="0"/>
              </a:rPr>
              <a:t>snc</a:t>
            </a:r>
            <a:r>
              <a:rPr lang="it-IT" sz="1400" dirty="0">
                <a:solidFill>
                  <a:srgbClr val="737373"/>
                </a:solidFill>
                <a:latin typeface="Arial" panose="020B0604020202020204" pitchFamily="34" charset="0"/>
                <a:cs typeface="Arial" panose="020B0604020202020204" pitchFamily="34" charset="0"/>
              </a:rPr>
              <a:t> e sas] </a:t>
            </a:r>
            <a:r>
              <a:rPr lang="it-IT" sz="1400" i="1" dirty="0">
                <a:solidFill>
                  <a:srgbClr val="737373"/>
                </a:solidFill>
                <a:latin typeface="Arial" panose="020B0604020202020204" pitchFamily="34" charset="0"/>
                <a:cs typeface="Arial" panose="020B0604020202020204" pitchFamily="34" charset="0"/>
              </a:rPr>
              <a:t>e prive di personalità giuridica, sono equiparate alle società semplice”. </a:t>
            </a:r>
          </a:p>
          <a:p>
            <a:pPr marL="0" indent="0" algn="just">
              <a:spcBef>
                <a:spcPts val="600"/>
              </a:spcBef>
              <a:buNone/>
            </a:pPr>
            <a:endParaRPr lang="it-IT" sz="1400" i="1"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Il reddito prodotto dalla società viene imputato a ciascun socio in proporzione alla sua quota di partecipazione agli utili, indipendentemente dalla percezione (criterio di cassa) secondo il principio di trasparenza del reddito. </a:t>
            </a:r>
          </a:p>
          <a:p>
            <a:pPr marL="0" indent="0" algn="just">
              <a:spcBef>
                <a:spcPts val="600"/>
              </a:spcBef>
              <a:buNone/>
            </a:pPr>
            <a:endParaRPr lang="it-IT" sz="1400" i="1"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Il reddito imputabile ai singoli partecipanti all’associazione viene qualificato come reddito di lavoro autonomo ma concorrono al reddito come «redditi da partecipazione», senza alcuna deduzione, in quanto già operata a livello di associazione.</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15</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48058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1" y="4611216"/>
            <a:ext cx="482609" cy="38404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12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99615" y="134059"/>
            <a:ext cx="4123763" cy="684865"/>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autonomo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prodotto</a:t>
            </a:r>
            <a:r>
              <a:rPr lang="en-US" sz="2500" b="1" dirty="0">
                <a:solidFill>
                  <a:srgbClr val="E86007"/>
                </a:solidFill>
                <a:latin typeface="Arial" panose="020B0604020202020204" pitchFamily="34" charset="0"/>
                <a:cs typeface="Arial" panose="020B0604020202020204" pitchFamily="34" charset="0"/>
              </a:rPr>
              <a:t> in forma </a:t>
            </a:r>
            <a:r>
              <a:rPr lang="en-US" sz="2500" b="1" dirty="0" err="1">
                <a:solidFill>
                  <a:srgbClr val="E86007"/>
                </a:solidFill>
                <a:latin typeface="Arial" panose="020B0604020202020204" pitchFamily="34" charset="0"/>
                <a:cs typeface="Arial" panose="020B0604020202020204" pitchFamily="34" charset="0"/>
              </a:rPr>
              <a:t>associata</a:t>
            </a:r>
            <a:r>
              <a:rPr lang="en-US" sz="2500" b="1" dirty="0">
                <a:solidFill>
                  <a:srgbClr val="E86007"/>
                </a:solidFill>
                <a:latin typeface="Arial" panose="020B0604020202020204" pitchFamily="34" charset="0"/>
                <a:cs typeface="Arial" panose="020B0604020202020204" pitchFamily="34" charset="0"/>
              </a:rPr>
              <a:t> (2)</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1" y="852319"/>
            <a:ext cx="8625325" cy="358655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La tassazione dunque avverrà secondo il </a:t>
            </a:r>
            <a:r>
              <a:rPr lang="it-IT" sz="1400" b="1" dirty="0">
                <a:solidFill>
                  <a:srgbClr val="737373"/>
                </a:solidFill>
                <a:latin typeface="Arial" panose="020B0604020202020204" pitchFamily="34" charset="0"/>
                <a:cs typeface="Arial" panose="020B0604020202020204" pitchFamily="34" charset="0"/>
              </a:rPr>
              <a:t>regime ordinario</a:t>
            </a:r>
            <a:r>
              <a:rPr lang="it-IT" sz="1400" dirty="0">
                <a:solidFill>
                  <a:srgbClr val="737373"/>
                </a:solidFill>
                <a:latin typeface="Arial" panose="020B0604020202020204" pitchFamily="34" charset="0"/>
                <a:cs typeface="Arial" panose="020B0604020202020204" pitchFamily="34" charset="0"/>
              </a:rPr>
              <a:t>:</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 compensi percepiti dall’associazione sono soggetti alla ritenuta d’acconto IRPEF nella misura del 20%;</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 ritenute così subite dall’associazione vengono attribuite agli associati con possibilità, in capo a quest’ultimi, di riassegnare l’eventuale eccedenza, rispetto a quanto utilizzato, in capo all’associazione stessa, e di utilizzarlo in compensazione per i pagamenti di altre imposte e contributi mediante F24;</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possibilità di trasferimento ai soci delle agevolazioni alle imprese concesse sotto forma di crediti d’imposta, mediante attribuzione del credito non utilizzato dall’associazione;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 società avrà rilevanza fiscale ai fini IRAP e/o altri tributi locali (es. IMU).</a:t>
            </a: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Vantaggi: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gli obblighi strumentali alla determinazione del reddito, come la tenuta della contabilità e presentazione della dichiarazione, ricadono direttamente sulla società e non sui soci (ciò significa per es. che i soci potranno essere oggetto di accertamento solo di riflesso ad un’attività di verifica che viene espletata preliminarmente in capo alla società);</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Determinazione del reddito secondo il principio di cassa.</a:t>
            </a:r>
          </a:p>
          <a:p>
            <a:pPr marL="0" indent="0" algn="just">
              <a:spcBef>
                <a:spcPts val="600"/>
              </a:spcBef>
              <a:buNone/>
            </a:pPr>
            <a:endParaRPr lang="en-US" sz="1400" i="1"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en-US"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16</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473150"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1" y="4611216"/>
            <a:ext cx="482609" cy="38404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713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2730" y="129879"/>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Società</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tra</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professionisti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Stp</a:t>
            </a:r>
            <a:r>
              <a:rPr lang="en-US" sz="2500" b="1" dirty="0">
                <a:solidFill>
                  <a:srgbClr val="E86007"/>
                </a:solidFill>
                <a:latin typeface="Arial" panose="020B0604020202020204" pitchFamily="34" charset="0"/>
                <a:cs typeface="Arial" panose="020B0604020202020204" pitchFamily="34" charset="0"/>
              </a:rPr>
              <a:t>) (1)</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12260" y="939761"/>
            <a:ext cx="8445110" cy="3871816"/>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u="sng" dirty="0">
                <a:solidFill>
                  <a:srgbClr val="737373"/>
                </a:solidFill>
                <a:latin typeface="Arial" panose="020B0604020202020204" pitchFamily="34" charset="0"/>
                <a:cs typeface="Arial" panose="020B0604020202020204" pitchFamily="34" charset="0"/>
              </a:rPr>
              <a:t>Dal punto di vista civilistico:</a:t>
            </a:r>
            <a:r>
              <a:rPr lang="it-IT" sz="1400" b="1" dirty="0">
                <a:solidFill>
                  <a:srgbClr val="737373"/>
                </a:solidFill>
                <a:latin typeface="Arial" panose="020B0604020202020204" pitchFamily="34" charset="0"/>
                <a:cs typeface="Arial" panose="020B0604020202020204" pitchFamily="34" charset="0"/>
              </a:rPr>
              <a:t> </a:t>
            </a:r>
            <a:r>
              <a:rPr lang="it-IT" sz="1400" dirty="0">
                <a:solidFill>
                  <a:srgbClr val="737373"/>
                </a:solidFill>
                <a:latin typeface="Arial" panose="020B0604020202020204" pitchFamily="34" charset="0"/>
                <a:cs typeface="Arial" panose="020B0604020202020204" pitchFamily="34" charset="0"/>
              </a:rPr>
              <a:t>per </a:t>
            </a:r>
            <a:r>
              <a:rPr lang="it-IT" sz="1400" b="1" dirty="0">
                <a:solidFill>
                  <a:srgbClr val="737373"/>
                </a:solidFill>
                <a:latin typeface="Arial" panose="020B0604020202020204" pitchFamily="34" charset="0"/>
                <a:cs typeface="Arial" panose="020B0604020202020204" pitchFamily="34" charset="0"/>
              </a:rPr>
              <a:t>Società tra professionisti (</a:t>
            </a:r>
            <a:r>
              <a:rPr lang="it-IT" sz="1400" b="1" dirty="0" err="1">
                <a:solidFill>
                  <a:srgbClr val="737373"/>
                </a:solidFill>
                <a:latin typeface="Arial" panose="020B0604020202020204" pitchFamily="34" charset="0"/>
                <a:cs typeface="Arial" panose="020B0604020202020204" pitchFamily="34" charset="0"/>
              </a:rPr>
              <a:t>Stp</a:t>
            </a:r>
            <a:r>
              <a:rPr lang="it-IT" sz="1400" b="1" dirty="0">
                <a:solidFill>
                  <a:srgbClr val="737373"/>
                </a:solidFill>
                <a:latin typeface="Arial" panose="020B0604020202020204" pitchFamily="34" charset="0"/>
                <a:cs typeface="Arial" panose="020B0604020202020204" pitchFamily="34" charset="0"/>
              </a:rPr>
              <a:t>) </a:t>
            </a:r>
            <a:r>
              <a:rPr lang="it-IT" sz="1400" dirty="0">
                <a:solidFill>
                  <a:srgbClr val="737373"/>
                </a:solidFill>
                <a:latin typeface="Arial" panose="020B0604020202020204" pitchFamily="34" charset="0"/>
                <a:cs typeface="Arial" panose="020B0604020202020204" pitchFamily="34" charset="0"/>
              </a:rPr>
              <a:t>si intende la società avente ad oggetto l’esercizio di una o più attività professionali, </a:t>
            </a:r>
            <a:r>
              <a:rPr lang="it-IT" sz="1400" u="sng" dirty="0">
                <a:solidFill>
                  <a:srgbClr val="737373"/>
                </a:solidFill>
                <a:latin typeface="Arial" panose="020B0604020202020204" pitchFamily="34" charset="0"/>
                <a:cs typeface="Arial" panose="020B0604020202020204" pitchFamily="34" charset="0"/>
              </a:rPr>
              <a:t>anche a carattere multidisciplinare</a:t>
            </a:r>
            <a:r>
              <a:rPr lang="it-IT" sz="1400" dirty="0">
                <a:solidFill>
                  <a:srgbClr val="737373"/>
                </a:solidFill>
                <a:latin typeface="Arial" panose="020B0604020202020204" pitchFamily="34" charset="0"/>
                <a:cs typeface="Arial" panose="020B0604020202020204" pitchFamily="34" charset="0"/>
              </a:rPr>
              <a:t>, per le quali sia prevista l’iscrizione in appositi albi o elenchi regolamentati (art. 10 commi da 3 a 8 della Legge n. 183/2011 e DM n. 34 dell’8 febbraio 2013). </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Le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 non rappresentano un nuovo tipo societario dunque </a:t>
            </a:r>
            <a:r>
              <a:rPr lang="it-IT" sz="1400" u="sng" dirty="0">
                <a:solidFill>
                  <a:srgbClr val="737373"/>
                </a:solidFill>
                <a:latin typeface="Arial" panose="020B0604020202020204" pitchFamily="34" charset="0"/>
                <a:cs typeface="Arial" panose="020B0604020202020204" pitchFamily="34" charset="0"/>
              </a:rPr>
              <a:t>si applicano le regole del modello societario adottato</a:t>
            </a:r>
            <a:r>
              <a:rPr lang="it-IT" sz="1400" dirty="0">
                <a:solidFill>
                  <a:srgbClr val="737373"/>
                </a:solidFill>
                <a:latin typeface="Arial" panose="020B0604020202020204" pitchFamily="34" charset="0"/>
                <a:cs typeface="Arial" panose="020B0604020202020204" pitchFamily="34" charset="0"/>
              </a:rPr>
              <a:t>, salve le deroghe ed integrazioni previste da leggi speciali (cfr. Comitato Notarile Triveneto Q.A.2; Circolare CNDCEC n. 32/IR del 12 luglio 2013; Parere del Ministero dello Sviluppo Economico n. 415099 del 23 dicembre 2016).</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La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 può essere costituita nella forma di: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Società di persone;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Società di capitali;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Società cooperative con un numero di soci non inferiori a 3.</a:t>
            </a: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17</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170955" y="4633445"/>
            <a:ext cx="482609" cy="38404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614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2730" y="129879"/>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Società</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tra</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professionisti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Stp</a:t>
            </a:r>
            <a:r>
              <a:rPr lang="en-US" sz="2500" b="1" dirty="0">
                <a:solidFill>
                  <a:srgbClr val="E86007"/>
                </a:solidFill>
                <a:latin typeface="Arial" panose="020B0604020202020204" pitchFamily="34" charset="0"/>
                <a:cs typeface="Arial" panose="020B0604020202020204" pitchFamily="34" charset="0"/>
              </a:rPr>
              <a:t>) (2)</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1" y="850472"/>
            <a:ext cx="8645153" cy="388222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b="1" dirty="0">
                <a:solidFill>
                  <a:srgbClr val="7373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Casi dubbi:</a:t>
            </a:r>
          </a:p>
          <a:p>
            <a:pPr marL="0" indent="0" algn="just">
              <a:spcBef>
                <a:spcPts val="600"/>
              </a:spcBef>
              <a:buNone/>
            </a:pPr>
            <a:endParaRPr lang="it-IT" sz="1400" b="1" dirty="0">
              <a:solidFill>
                <a:srgbClr val="7373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spcBef>
                <a:spcPts val="600"/>
              </a:spcBef>
            </a:pPr>
            <a:r>
              <a:rPr lang="it-IT" sz="1400" b="1" dirty="0" err="1">
                <a:solidFill>
                  <a:srgbClr val="737373"/>
                </a:solidFill>
                <a:latin typeface="Arial" panose="020B0604020202020204" pitchFamily="34" charset="0"/>
                <a:cs typeface="Arial" panose="020B0604020202020204" pitchFamily="34" charset="0"/>
              </a:rPr>
              <a:t>Srl</a:t>
            </a:r>
            <a:r>
              <a:rPr lang="it-IT" sz="1400" b="1" dirty="0">
                <a:solidFill>
                  <a:srgbClr val="737373"/>
                </a:solidFill>
                <a:latin typeface="Arial" panose="020B0604020202020204" pitchFamily="34" charset="0"/>
                <a:cs typeface="Arial" panose="020B0604020202020204" pitchFamily="34" charset="0"/>
              </a:rPr>
              <a:t> semplificata </a:t>
            </a:r>
            <a:r>
              <a:rPr lang="it-IT" sz="1400" b="1" i="1" dirty="0">
                <a:solidFill>
                  <a:srgbClr val="737373"/>
                </a:solidFill>
                <a:latin typeface="Arial" panose="020B0604020202020204" pitchFamily="34" charset="0"/>
                <a:cs typeface="Arial" panose="020B0604020202020204" pitchFamily="34" charset="0"/>
              </a:rPr>
              <a:t>ex </a:t>
            </a:r>
            <a:r>
              <a:rPr lang="it-IT" sz="1400" b="1" dirty="0">
                <a:solidFill>
                  <a:srgbClr val="737373"/>
                </a:solidFill>
                <a:latin typeface="Arial" panose="020B0604020202020204" pitchFamily="34" charset="0"/>
                <a:cs typeface="Arial" panose="020B0604020202020204" pitchFamily="34" charset="0"/>
              </a:rPr>
              <a:t>art. 2463 </a:t>
            </a:r>
            <a:r>
              <a:rPr lang="it-IT" sz="1400" b="1" i="1" dirty="0">
                <a:solidFill>
                  <a:srgbClr val="737373"/>
                </a:solidFill>
                <a:latin typeface="Arial" panose="020B0604020202020204" pitchFamily="34" charset="0"/>
                <a:cs typeface="Arial" panose="020B0604020202020204" pitchFamily="34" charset="0"/>
              </a:rPr>
              <a:t>bis </a:t>
            </a:r>
            <a:r>
              <a:rPr lang="it-IT" sz="1400" b="1" dirty="0">
                <a:solidFill>
                  <a:srgbClr val="737373"/>
                </a:solidFill>
                <a:latin typeface="Arial" panose="020B0604020202020204" pitchFamily="34" charset="0"/>
                <a:cs typeface="Arial" panose="020B0604020202020204" pitchFamily="34" charset="0"/>
              </a:rPr>
              <a:t>c.c.:</a:t>
            </a:r>
          </a:p>
          <a:p>
            <a:pPr marL="742950" lvl="1" indent="-400050" algn="just">
              <a:spcBef>
                <a:spcPts val="600"/>
              </a:spcBef>
              <a:buFont typeface="+mj-lt"/>
              <a:buAutoNum type="romanLcPeriod"/>
            </a:pPr>
            <a:r>
              <a:rPr lang="it-IT" sz="1400" u="sng" dirty="0">
                <a:solidFill>
                  <a:srgbClr val="737373"/>
                </a:solidFill>
                <a:latin typeface="Arial" panose="020B0604020202020204" pitchFamily="34" charset="0"/>
                <a:cs typeface="Arial" panose="020B0604020202020204" pitchFamily="34" charset="0"/>
              </a:rPr>
              <a:t>Tesi favorevole</a:t>
            </a:r>
            <a:r>
              <a:rPr lang="it-IT" sz="1400" dirty="0">
                <a:solidFill>
                  <a:srgbClr val="737373"/>
                </a:solidFill>
                <a:latin typeface="Arial" panose="020B0604020202020204" pitchFamily="34" charset="0"/>
                <a:cs typeface="Arial" panose="020B0604020202020204" pitchFamily="34" charset="0"/>
              </a:rPr>
              <a:t>: richiama rinvio generico contenuto nell’art. 10 comma 3 della Legge n. 183/2011 seppur con gli accorgimenti necessari in ragione della peculiarità della disciplina che la contraddistingue (Circolare CNDCEC n. 32/IR del 12 luglio 2013);</a:t>
            </a:r>
          </a:p>
          <a:p>
            <a:pPr marL="742950" lvl="1" indent="-400050" algn="just">
              <a:spcBef>
                <a:spcPts val="600"/>
              </a:spcBef>
              <a:buFont typeface="+mj-lt"/>
              <a:buAutoNum type="romanLcPeriod"/>
            </a:pPr>
            <a:r>
              <a:rPr lang="it-IT" sz="1400" u="sng" dirty="0">
                <a:solidFill>
                  <a:srgbClr val="737373"/>
                </a:solidFill>
                <a:latin typeface="Arial" panose="020B0604020202020204" pitchFamily="34" charset="0"/>
                <a:cs typeface="Arial" panose="020B0604020202020204" pitchFamily="34" charset="0"/>
              </a:rPr>
              <a:t>Tesi contraria</a:t>
            </a:r>
            <a:r>
              <a:rPr lang="it-IT" sz="1400" dirty="0">
                <a:solidFill>
                  <a:srgbClr val="737373"/>
                </a:solidFill>
                <a:latin typeface="Arial" panose="020B0604020202020204" pitchFamily="34" charset="0"/>
                <a:cs typeface="Arial" panose="020B0604020202020204" pitchFamily="34" charset="0"/>
              </a:rPr>
              <a:t>: CNN nota del 23 marzo 2016 consentendo al contempo la costituzione della società tra professionisti nella forma di </a:t>
            </a:r>
            <a:r>
              <a:rPr lang="it-IT" sz="1400" dirty="0" err="1">
                <a:solidFill>
                  <a:srgbClr val="737373"/>
                </a:solidFill>
                <a:latin typeface="Arial" panose="020B0604020202020204" pitchFamily="34" charset="0"/>
                <a:cs typeface="Arial" panose="020B0604020202020204" pitchFamily="34" charset="0"/>
              </a:rPr>
              <a:t>srl</a:t>
            </a:r>
            <a:r>
              <a:rPr lang="it-IT" sz="1400" dirty="0">
                <a:solidFill>
                  <a:srgbClr val="737373"/>
                </a:solidFill>
                <a:latin typeface="Arial" panose="020B0604020202020204" pitchFamily="34" charset="0"/>
                <a:cs typeface="Arial" panose="020B0604020202020204" pitchFamily="34" charset="0"/>
              </a:rPr>
              <a:t> a capitale minimo, con capitale inferiore a Euro 10.000 ma almeno pari ad Euro 1 (art. 2463, comma 4 c.c.).</a:t>
            </a:r>
          </a:p>
          <a:p>
            <a:pPr marL="342900" lvl="1"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171450" lvl="1" algn="just">
              <a:spcBef>
                <a:spcPts val="600"/>
              </a:spcBef>
            </a:pPr>
            <a:r>
              <a:rPr lang="it-IT" sz="1400" b="1" dirty="0">
                <a:solidFill>
                  <a:srgbClr val="737373"/>
                </a:solidFill>
                <a:latin typeface="Arial" panose="020B0604020202020204" pitchFamily="34" charset="0"/>
                <a:cs typeface="Arial" panose="020B0604020202020204" pitchFamily="34" charset="0"/>
              </a:rPr>
              <a:t>Società unipersonale</a:t>
            </a:r>
            <a:r>
              <a:rPr lang="it-IT" sz="1400" dirty="0">
                <a:solidFill>
                  <a:srgbClr val="737373"/>
                </a:solidFill>
                <a:latin typeface="Arial" panose="020B0604020202020204" pitchFamily="34" charset="0"/>
                <a:cs typeface="Arial" panose="020B0604020202020204" pitchFamily="34" charset="0"/>
              </a:rPr>
              <a:t>:</a:t>
            </a:r>
          </a:p>
          <a:p>
            <a:pPr marL="720725" lvl="2" indent="-377825" algn="just">
              <a:spcBef>
                <a:spcPts val="600"/>
              </a:spcBef>
              <a:buFont typeface="+mj-lt"/>
              <a:buAutoNum type="romanLcPeriod"/>
            </a:pPr>
            <a:r>
              <a:rPr lang="it-IT" sz="1400" u="sng" dirty="0">
                <a:solidFill>
                  <a:srgbClr val="737373"/>
                </a:solidFill>
                <a:latin typeface="Arial" panose="020B0604020202020204" pitchFamily="34" charset="0"/>
                <a:cs typeface="Arial" panose="020B0604020202020204" pitchFamily="34" charset="0"/>
              </a:rPr>
              <a:t>Tesi favorevole</a:t>
            </a:r>
            <a:r>
              <a:rPr lang="it-IT" sz="1400" dirty="0">
                <a:solidFill>
                  <a:srgbClr val="737373"/>
                </a:solidFill>
                <a:latin typeface="Arial" panose="020B0604020202020204" pitchFamily="34" charset="0"/>
                <a:cs typeface="Arial" panose="020B0604020202020204" pitchFamily="34" charset="0"/>
              </a:rPr>
              <a:t>: CNN Studio n. 224-2014/I; Comitato Triveneto dei Notai massima Q.A.5;</a:t>
            </a:r>
          </a:p>
          <a:p>
            <a:pPr marL="720725" lvl="2" indent="-377825" algn="just">
              <a:spcBef>
                <a:spcPts val="600"/>
              </a:spcBef>
              <a:buFont typeface="+mj-lt"/>
              <a:buAutoNum type="romanLcPeriod"/>
            </a:pPr>
            <a:r>
              <a:rPr lang="it-IT" sz="1400" u="sng" dirty="0">
                <a:solidFill>
                  <a:srgbClr val="737373"/>
                </a:solidFill>
                <a:latin typeface="Arial" panose="020B0604020202020204" pitchFamily="34" charset="0"/>
                <a:cs typeface="Arial" panose="020B0604020202020204" pitchFamily="34" charset="0"/>
              </a:rPr>
              <a:t>Tesi contraria</a:t>
            </a:r>
            <a:r>
              <a:rPr lang="it-IT" sz="1400" dirty="0">
                <a:solidFill>
                  <a:srgbClr val="737373"/>
                </a:solidFill>
                <a:latin typeface="Arial" panose="020B0604020202020204" pitchFamily="34" charset="0"/>
                <a:cs typeface="Arial" panose="020B0604020202020204" pitchFamily="34" charset="0"/>
              </a:rPr>
              <a:t>: Circolare CUP del 2 gennaio 2012; CNDCEC Circolare n. 32/IR – 2013.   </a:t>
            </a:r>
            <a:endParaRPr lang="en-US"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18</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79637"/>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170955" y="4633445"/>
            <a:ext cx="482609" cy="38404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4316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2730" y="129879"/>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Società</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tra</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professionisti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Stp</a:t>
            </a:r>
            <a:r>
              <a:rPr lang="en-US" sz="2500" b="1" dirty="0">
                <a:solidFill>
                  <a:srgbClr val="E86007"/>
                </a:solidFill>
                <a:latin typeface="Arial" panose="020B0604020202020204" pitchFamily="34" charset="0"/>
                <a:cs typeface="Arial" panose="020B0604020202020204" pitchFamily="34" charset="0"/>
              </a:rPr>
              <a:t>) (3)</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27892" y="880863"/>
            <a:ext cx="8645153" cy="388222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La società può assumere la qualifica di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 ai sensi dell’art. 10 della Legge n. 183/2011, purché l’atto costitutivo, indipendentemente dalla forma scelta, preveda:</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L’esercizio in via esclusiva dell’attività professionale da parte dei soci;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 ragione sociale delle società di persone tra professionisti e la denominazione delle società di capitali tra professionisti devono contenere l’indicazione di </a:t>
            </a:r>
            <a:r>
              <a:rPr lang="it-IT" sz="1400" dirty="0">
                <a:solidFill>
                  <a:srgbClr val="737373"/>
                </a:solidFill>
                <a:highlight>
                  <a:srgbClr val="FFFF00"/>
                </a:highlight>
                <a:latin typeface="Arial" panose="020B0604020202020204" pitchFamily="34" charset="0"/>
                <a:cs typeface="Arial" panose="020B0604020202020204" pitchFamily="34" charset="0"/>
              </a:rPr>
              <a:t>«</a:t>
            </a:r>
            <a:r>
              <a:rPr lang="it-IT" sz="1400" dirty="0" err="1">
                <a:solidFill>
                  <a:srgbClr val="737373"/>
                </a:solidFill>
                <a:highlight>
                  <a:srgbClr val="FFFF00"/>
                </a:highlight>
                <a:latin typeface="Arial" panose="020B0604020202020204" pitchFamily="34" charset="0"/>
                <a:cs typeface="Arial" panose="020B0604020202020204" pitchFamily="34" charset="0"/>
              </a:rPr>
              <a:t>Stp</a:t>
            </a:r>
            <a:r>
              <a:rPr lang="it-IT" sz="1400" dirty="0">
                <a:solidFill>
                  <a:srgbClr val="737373"/>
                </a:solidFill>
                <a:highlight>
                  <a:srgbClr val="FFFF00"/>
                </a:highlight>
                <a:latin typeface="Arial" panose="020B0604020202020204" pitchFamily="34" charset="0"/>
                <a:cs typeface="Arial" panose="020B0604020202020204" pitchFamily="34" charset="0"/>
              </a:rPr>
              <a:t>».</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L’ammissione in qualità di soci dei soli professionisti iscritti ai rispettivi ordini;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Un numero di soci professionisti e la partecipazione al capitale sociale dei professionisti tale da determinare la maggioranza di 2/3 nelle deliberazioni o nelle decisioni dei soci – rimane dunque aperta la possibilità degli esercenti una professione non protetta di partecipare ad una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 in qualità di soci per «prestazioni tecniche» o «per finalità di investimento» purché siano rese soltanto in via strumentale e accessoria rispetto all’attività professionale svolta dalla società;</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 criteri e le modalità affinché l’esecuzione dell’incarico professionale conferito alla società tra professionisti sia eseguito solo dai soci in possesso dei requisiti per l’esercizio della prestazione professionale richiesta;</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 stipula di una polizza di assicurazione per la copertura dei rischi derivanti dalla responsabilità civile per i danni causati ai clienti nell’esercizio dell’attività;</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 modalità di esclusione dalla società del socio che sia stato cancellato dal rispettivo albo con provvedimento definitivo. </a:t>
            </a:r>
          </a:p>
          <a:p>
            <a:pPr marL="0" indent="0" algn="just">
              <a:spcBef>
                <a:spcPts val="600"/>
              </a:spcBef>
              <a:buNone/>
            </a:pPr>
            <a:endParaRPr lang="it-IT" sz="12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19</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70385"/>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246679" y="4871505"/>
            <a:ext cx="282528" cy="224829"/>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85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79302"/>
            <a:ext cx="420999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La </a:t>
            </a:r>
            <a:r>
              <a:rPr lang="en-US" sz="2500" b="1" dirty="0" err="1">
                <a:solidFill>
                  <a:srgbClr val="E86007"/>
                </a:solidFill>
                <a:latin typeface="Arial" panose="020B0604020202020204" pitchFamily="34" charset="0"/>
                <a:cs typeface="Arial" panose="020B0604020202020204" pitchFamily="34" charset="0"/>
              </a:rPr>
              <a:t>definizione</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autonomo</a:t>
            </a:r>
            <a:r>
              <a:rPr lang="en-US" sz="2500" b="1" dirty="0">
                <a:solidFill>
                  <a:srgbClr val="E86007"/>
                </a:solidFill>
                <a:latin typeface="Arial" panose="020B0604020202020204" pitchFamily="34" charset="0"/>
                <a:cs typeface="Arial" panose="020B0604020202020204" pitchFamily="34" charset="0"/>
              </a:rPr>
              <a:t> (1)</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1" y="820290"/>
            <a:ext cx="8686947" cy="397713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it-IT" sz="1400" b="1" u="sng" dirty="0">
                <a:solidFill>
                  <a:srgbClr val="737373"/>
                </a:solidFill>
                <a:latin typeface="Arial" panose="020B0604020202020204" pitchFamily="34" charset="0"/>
                <a:cs typeface="Arial" panose="020B0604020202020204" pitchFamily="34" charset="0"/>
              </a:rPr>
              <a:t>Dal punto di vista civilistico</a:t>
            </a:r>
            <a:r>
              <a:rPr lang="it-IT" sz="1400" dirty="0">
                <a:solidFill>
                  <a:srgbClr val="737373"/>
                </a:solidFill>
                <a:latin typeface="Arial" panose="020B0604020202020204" pitchFamily="34" charset="0"/>
                <a:cs typeface="Arial" panose="020B0604020202020204" pitchFamily="34" charset="0"/>
              </a:rPr>
              <a:t>: il lavoro autonomo è inquadrabile nella categoria dei contratti d’opera (</a:t>
            </a:r>
            <a:r>
              <a:rPr lang="it-IT" sz="1400" i="1" dirty="0" err="1">
                <a:solidFill>
                  <a:srgbClr val="737373"/>
                </a:solidFill>
                <a:latin typeface="Arial" panose="020B0604020202020204" pitchFamily="34" charset="0"/>
                <a:cs typeface="Arial" panose="020B0604020202020204" pitchFamily="34" charset="0"/>
              </a:rPr>
              <a:t>locatio</a:t>
            </a:r>
            <a:r>
              <a:rPr lang="it-IT" sz="1400" i="1" dirty="0">
                <a:solidFill>
                  <a:srgbClr val="737373"/>
                </a:solidFill>
                <a:latin typeface="Arial" panose="020B0604020202020204" pitchFamily="34" charset="0"/>
                <a:cs typeface="Arial" panose="020B0604020202020204" pitchFamily="34" charset="0"/>
              </a:rPr>
              <a:t> </a:t>
            </a:r>
            <a:r>
              <a:rPr lang="it-IT" sz="1400" i="1" dirty="0" err="1">
                <a:solidFill>
                  <a:srgbClr val="737373"/>
                </a:solidFill>
                <a:latin typeface="Arial" panose="020B0604020202020204" pitchFamily="34" charset="0"/>
                <a:cs typeface="Arial" panose="020B0604020202020204" pitchFamily="34" charset="0"/>
              </a:rPr>
              <a:t>operis</a:t>
            </a:r>
            <a:r>
              <a:rPr lang="it-IT" sz="1400" dirty="0">
                <a:solidFill>
                  <a:srgbClr val="737373"/>
                </a:solidFill>
                <a:latin typeface="Arial" panose="020B0604020202020204" pitchFamily="34" charset="0"/>
                <a:cs typeface="Arial" panose="020B0604020202020204" pitchFamily="34" charset="0"/>
              </a:rPr>
              <a:t>) attraverso cui un soggetto si obbliga a compiere verso un corrispettivo un’opera o un servizio, con lavoro prevalentemente proprio e senza vincolo di subordinazione nei confronti del committente (art. 2222 c.c.</a:t>
            </a:r>
            <a:r>
              <a:rPr lang="it-IT" sz="1400" i="1" dirty="0">
                <a:solidFill>
                  <a:srgbClr val="737373"/>
                </a:solidFill>
                <a:latin typeface="Arial" panose="020B0604020202020204" pitchFamily="34" charset="0"/>
                <a:cs typeface="Arial" panose="020B0604020202020204" pitchFamily="34" charset="0"/>
              </a:rPr>
              <a:t> - </a:t>
            </a:r>
            <a:r>
              <a:rPr lang="it-IT" sz="1400" i="1" dirty="0" err="1">
                <a:solidFill>
                  <a:srgbClr val="737373"/>
                </a:solidFill>
                <a:latin typeface="Arial" panose="020B0604020202020204" pitchFamily="34" charset="0"/>
                <a:cs typeface="Arial" panose="020B0604020202020204" pitchFamily="34" charset="0"/>
              </a:rPr>
              <a:t>genus</a:t>
            </a:r>
            <a:r>
              <a:rPr lang="it-IT" sz="1400" dirty="0">
                <a:solidFill>
                  <a:srgbClr val="737373"/>
                </a:solidFill>
                <a:latin typeface="Arial" panose="020B0604020202020204" pitchFamily="34" charset="0"/>
                <a:cs typeface="Arial" panose="020B0604020202020204" pitchFamily="34" charset="0"/>
              </a:rPr>
              <a:t>).</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buNone/>
            </a:pPr>
            <a:r>
              <a:rPr lang="it-IT" sz="1400" dirty="0">
                <a:solidFill>
                  <a:srgbClr val="737373"/>
                </a:solidFill>
                <a:latin typeface="Arial" panose="020B0604020202020204" pitchFamily="34" charset="0"/>
                <a:cs typeface="Arial" panose="020B0604020202020204" pitchFamily="34" charset="0"/>
              </a:rPr>
              <a:t>Contratto d’opera intellettuale (art. 2229 c.c.</a:t>
            </a:r>
            <a:r>
              <a:rPr lang="it-IT" sz="1400" i="1" dirty="0">
                <a:solidFill>
                  <a:srgbClr val="737373"/>
                </a:solidFill>
                <a:latin typeface="Arial" panose="020B0604020202020204" pitchFamily="34" charset="0"/>
                <a:cs typeface="Arial" panose="020B0604020202020204" pitchFamily="34" charset="0"/>
              </a:rPr>
              <a:t> - </a:t>
            </a:r>
            <a:r>
              <a:rPr lang="it-IT" sz="1400" i="1" dirty="0" err="1">
                <a:solidFill>
                  <a:srgbClr val="737373"/>
                </a:solidFill>
                <a:latin typeface="Arial" panose="020B0604020202020204" pitchFamily="34" charset="0"/>
                <a:cs typeface="Arial" panose="020B0604020202020204" pitchFamily="34" charset="0"/>
              </a:rPr>
              <a:t>species</a:t>
            </a:r>
            <a:r>
              <a:rPr lang="it-IT" sz="1400" dirty="0">
                <a:solidFill>
                  <a:srgbClr val="737373"/>
                </a:solidFill>
                <a:latin typeface="Arial" panose="020B0604020202020204" pitchFamily="34" charset="0"/>
                <a:cs typeface="Arial" panose="020B0604020202020204" pitchFamily="34" charset="0"/>
              </a:rPr>
              <a:t>): la legge determina le professioni intellettuali per l’esercizio delle quali è necessaria l’iscrizione in appositi albi o elenchi. L’accertamento dei requisiti per l’iscrizione negli albi o negli elenchi, la tenuta dei medesimi ed il potere disciplinare sugli iscritti sono demandati alle associazioni professionali sotto la vigilanza dello Stato.</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buNone/>
            </a:pPr>
            <a:r>
              <a:rPr lang="it-IT" sz="1400" b="1" dirty="0">
                <a:solidFill>
                  <a:srgbClr val="737373"/>
                </a:solidFill>
                <a:latin typeface="Arial" panose="020B0604020202020204" pitchFamily="34" charset="0"/>
                <a:cs typeface="Arial" panose="020B0604020202020204" pitchFamily="34" charset="0"/>
              </a:rPr>
              <a:t>Requisiti:</a:t>
            </a:r>
          </a:p>
          <a:p>
            <a:pPr algn="just"/>
            <a:r>
              <a:rPr lang="it-IT" sz="1400" dirty="0">
                <a:solidFill>
                  <a:srgbClr val="737373"/>
                </a:solidFill>
                <a:latin typeface="Arial" panose="020B0604020202020204" pitchFamily="34" charset="0"/>
                <a:cs typeface="Arial" panose="020B0604020202020204" pitchFamily="34" charset="0"/>
              </a:rPr>
              <a:t>personalità della prestazione (</a:t>
            </a:r>
            <a:r>
              <a:rPr lang="it-IT" sz="1400" i="1" dirty="0" err="1">
                <a:solidFill>
                  <a:srgbClr val="737373"/>
                </a:solidFill>
                <a:latin typeface="Arial" panose="020B0604020202020204" pitchFamily="34" charset="0"/>
                <a:cs typeface="Arial" panose="020B0604020202020204" pitchFamily="34" charset="0"/>
              </a:rPr>
              <a:t>intuitus</a:t>
            </a:r>
            <a:r>
              <a:rPr lang="it-IT" sz="1400" i="1" dirty="0">
                <a:solidFill>
                  <a:srgbClr val="737373"/>
                </a:solidFill>
                <a:latin typeface="Arial" panose="020B0604020202020204" pitchFamily="34" charset="0"/>
                <a:cs typeface="Arial" panose="020B0604020202020204" pitchFamily="34" charset="0"/>
              </a:rPr>
              <a:t> personae);</a:t>
            </a:r>
          </a:p>
          <a:p>
            <a:pPr algn="just"/>
            <a:r>
              <a:rPr lang="it-IT" sz="1400" dirty="0">
                <a:solidFill>
                  <a:srgbClr val="737373"/>
                </a:solidFill>
                <a:latin typeface="Arial" panose="020B0604020202020204" pitchFamily="34" charset="0"/>
                <a:cs typeface="Arial" panose="020B0604020202020204" pitchFamily="34" charset="0"/>
              </a:rPr>
              <a:t>autonomia ed indipendenza nell’esercizio dell’attività (indipendenza intesa sia in termini di autorganizzazione della propria attività sia gerarchica nei confronti del proprio committente);</a:t>
            </a:r>
          </a:p>
          <a:p>
            <a:pPr algn="just"/>
            <a:r>
              <a:rPr lang="it-IT" sz="1400" dirty="0">
                <a:solidFill>
                  <a:srgbClr val="737373"/>
                </a:solidFill>
                <a:latin typeface="Arial" panose="020B0604020202020204" pitchFamily="34" charset="0"/>
                <a:cs typeface="Arial" panose="020B0604020202020204" pitchFamily="34" charset="0"/>
              </a:rPr>
              <a:t>rischio connesso all’esercizio dell’attività in capo al professionista;</a:t>
            </a:r>
          </a:p>
          <a:p>
            <a:pPr algn="just"/>
            <a:r>
              <a:rPr lang="it-IT" sz="1400" dirty="0">
                <a:solidFill>
                  <a:srgbClr val="737373"/>
                </a:solidFill>
                <a:latin typeface="Arial" panose="020B0604020202020204" pitchFamily="34" charset="0"/>
                <a:cs typeface="Arial" panose="020B0604020202020204" pitchFamily="34" charset="0"/>
              </a:rPr>
              <a:t>pagamento del compenso in conformità all’art. 2233 c.c.</a:t>
            </a:r>
          </a:p>
          <a:p>
            <a:pPr algn="just"/>
            <a:endParaRPr lang="en-US" sz="15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2</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7868"/>
            <a:ext cx="4647776"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1" y="4752106"/>
            <a:ext cx="329913" cy="262536"/>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795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2730" y="129879"/>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Società</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tra</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professionisti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Stp</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quali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vantaggi</a:t>
            </a:r>
            <a:r>
              <a:rPr lang="en-US" sz="2500" b="1" dirty="0">
                <a:solidFill>
                  <a:srgbClr val="E86007"/>
                </a:solidFill>
                <a:latin typeface="Arial" panose="020B0604020202020204" pitchFamily="34" charset="0"/>
                <a:cs typeface="Arial" panose="020B0604020202020204" pitchFamily="34" charset="0"/>
              </a:rPr>
              <a:t> (4)</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2730" y="831863"/>
            <a:ext cx="8645153" cy="3882229"/>
          </a:xfrm>
          <a:prstGeom prst="rect">
            <a:avLst/>
          </a:prstGeom>
        </p:spPr>
        <p:txBody>
          <a:bodyPr vert="horz"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u="sng" dirty="0">
                <a:solidFill>
                  <a:srgbClr val="737373"/>
                </a:solidFill>
                <a:latin typeface="Arial" panose="020B0604020202020204" pitchFamily="34" charset="0"/>
                <a:cs typeface="Arial" panose="020B0604020202020204" pitchFamily="34" charset="0"/>
              </a:rPr>
              <a:t>Dal punto di vista fiscale</a:t>
            </a:r>
            <a:r>
              <a:rPr lang="it-IT" sz="1400" b="1" dirty="0">
                <a:solidFill>
                  <a:srgbClr val="737373"/>
                </a:solidFill>
                <a:latin typeface="Arial" panose="020B0604020202020204" pitchFamily="34" charset="0"/>
                <a:cs typeface="Arial" panose="020B0604020202020204" pitchFamily="34" charset="0"/>
              </a:rPr>
              <a:t>: </a:t>
            </a:r>
          </a:p>
          <a:p>
            <a:pPr marL="0" indent="0" algn="just">
              <a:spcBef>
                <a:spcPts val="600"/>
              </a:spcBef>
              <a:buNone/>
            </a:pPr>
            <a:endParaRPr lang="it-IT" sz="1400" b="1"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È stato chiarito che, ai fini della qualificazione dei redditi delle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 non assumendo rilievo l’esercizio dell’attività professionale poiché tali enti non costituiscono un genere societario autonomo, sono soggette alla disciplina legale del modello prescelto (cfr. Interpelli </a:t>
            </a:r>
            <a:r>
              <a:rPr lang="it-IT" sz="1400" dirty="0" err="1">
                <a:solidFill>
                  <a:srgbClr val="737373"/>
                </a:solidFill>
                <a:latin typeface="Arial" panose="020B0604020202020204" pitchFamily="34" charset="0"/>
                <a:cs typeface="Arial" panose="020B0604020202020204" pitchFamily="34" charset="0"/>
              </a:rPr>
              <a:t>nn</a:t>
            </a:r>
            <a:r>
              <a:rPr lang="it-IT" sz="1400" dirty="0">
                <a:solidFill>
                  <a:srgbClr val="737373"/>
                </a:solidFill>
                <a:latin typeface="Arial" panose="020B0604020202020204" pitchFamily="34" charset="0"/>
                <a:cs typeface="Arial" panose="020B0604020202020204" pitchFamily="34" charset="0"/>
              </a:rPr>
              <a:t>. 954-93/2014 e 954-55/2014).</a:t>
            </a: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Le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 costituite sotto forma di società commerciali di persone e di società di capitali producono </a:t>
            </a:r>
            <a:r>
              <a:rPr lang="it-IT" sz="1400" b="1" dirty="0">
                <a:solidFill>
                  <a:srgbClr val="737373"/>
                </a:solidFill>
                <a:latin typeface="Arial" panose="020B0604020202020204" pitchFamily="34" charset="0"/>
                <a:cs typeface="Arial" panose="020B0604020202020204" pitchFamily="34" charset="0"/>
              </a:rPr>
              <a:t>reddito d’impresa </a:t>
            </a:r>
            <a:r>
              <a:rPr lang="it-IT" sz="1400" dirty="0">
                <a:solidFill>
                  <a:srgbClr val="737373"/>
                </a:solidFill>
                <a:latin typeface="Arial" panose="020B0604020202020204" pitchFamily="34" charset="0"/>
                <a:cs typeface="Arial" panose="020B0604020202020204" pitchFamily="34" charset="0"/>
              </a:rPr>
              <a:t>(Risoluzione </a:t>
            </a:r>
            <a:r>
              <a:rPr lang="it-IT" sz="1400" dirty="0" err="1">
                <a:solidFill>
                  <a:srgbClr val="737373"/>
                </a:solidFill>
                <a:latin typeface="Arial" panose="020B0604020202020204" pitchFamily="34" charset="0"/>
                <a:cs typeface="Arial" panose="020B0604020202020204" pitchFamily="34" charset="0"/>
              </a:rPr>
              <a:t>AdE</a:t>
            </a:r>
            <a:r>
              <a:rPr lang="it-IT" sz="1400" dirty="0">
                <a:solidFill>
                  <a:srgbClr val="737373"/>
                </a:solidFill>
                <a:latin typeface="Arial" panose="020B0604020202020204" pitchFamily="34" charset="0"/>
                <a:cs typeface="Arial" panose="020B0604020202020204" pitchFamily="34" charset="0"/>
              </a:rPr>
              <a:t> n. 35/E del 2018). </a:t>
            </a: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Alle società commerciali di professionisti si applica la disciplina contenuta negli artt. 6, ultimo comma e 81 del TUIR relativamente alle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 costituite sotto forma di società di persone e dell’art. 73 comma 1 del TUIR per le società di capitali. </a:t>
            </a:r>
            <a:endParaRPr lang="it-IT" sz="1400" b="1"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20</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70766"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555643" y="4841827"/>
            <a:ext cx="278066" cy="22127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2625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2730" y="129879"/>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Società</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tra</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professionisti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Stp</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quali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vantaggi</a:t>
            </a:r>
            <a:r>
              <a:rPr lang="en-US" sz="2500" b="1" dirty="0">
                <a:solidFill>
                  <a:srgbClr val="E86007"/>
                </a:solidFill>
                <a:latin typeface="Arial" panose="020B0604020202020204" pitchFamily="34" charset="0"/>
                <a:cs typeface="Arial" panose="020B0604020202020204" pitchFamily="34" charset="0"/>
              </a:rPr>
              <a:t> (5)</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2730" y="831863"/>
            <a:ext cx="8645153" cy="3882229"/>
          </a:xfrm>
          <a:prstGeom prst="rect">
            <a:avLst/>
          </a:prstGeom>
        </p:spPr>
        <p:txBody>
          <a:bodyPr vert="horz"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600"/>
              </a:spcBef>
              <a:buNone/>
            </a:pPr>
            <a:r>
              <a:rPr lang="it-IT" sz="1400" b="1" dirty="0">
                <a:solidFill>
                  <a:srgbClr val="737373"/>
                </a:solidFill>
                <a:latin typeface="Arial" panose="020B0604020202020204" pitchFamily="34" charset="0"/>
                <a:cs typeface="Arial" panose="020B0604020202020204" pitchFamily="34" charset="0"/>
              </a:rPr>
              <a:t>Effetti IRES per le Società di capitali: </a:t>
            </a:r>
          </a:p>
          <a:p>
            <a:pPr algn="just">
              <a:lnSpc>
                <a:spcPct val="150000"/>
              </a:lnSpc>
              <a:spcBef>
                <a:spcPts val="600"/>
              </a:spcBef>
            </a:pPr>
            <a:r>
              <a:rPr lang="it-IT" sz="1400" dirty="0">
                <a:solidFill>
                  <a:srgbClr val="737373"/>
                </a:solidFill>
                <a:latin typeface="Arial" panose="020B0604020202020204" pitchFamily="34" charset="0"/>
                <a:cs typeface="Arial" panose="020B0604020202020204" pitchFamily="34" charset="0"/>
              </a:rPr>
              <a:t>Si applica, quale criterio di imputazione temporale, il </a:t>
            </a:r>
            <a:r>
              <a:rPr lang="it-IT" sz="1400" u="sng" dirty="0">
                <a:solidFill>
                  <a:srgbClr val="737373"/>
                </a:solidFill>
                <a:latin typeface="Arial" panose="020B0604020202020204" pitchFamily="34" charset="0"/>
                <a:cs typeface="Arial" panose="020B0604020202020204" pitchFamily="34" charset="0"/>
              </a:rPr>
              <a:t>principio di competenza</a:t>
            </a:r>
            <a:r>
              <a:rPr lang="it-IT" sz="1400" dirty="0">
                <a:solidFill>
                  <a:srgbClr val="737373"/>
                </a:solidFill>
                <a:latin typeface="Arial" panose="020B0604020202020204" pitchFamily="34" charset="0"/>
                <a:cs typeface="Arial" panose="020B0604020202020204" pitchFamily="34" charset="0"/>
              </a:rPr>
              <a:t>. Tale criterio rappresenta: </a:t>
            </a:r>
          </a:p>
          <a:p>
            <a:pPr marL="534988" indent="-357188" algn="just">
              <a:lnSpc>
                <a:spcPct val="150000"/>
              </a:lnSpc>
              <a:spcBef>
                <a:spcPts val="600"/>
              </a:spcBef>
              <a:buFont typeface="+mj-lt"/>
              <a:buAutoNum type="romanLcPeriod"/>
            </a:pPr>
            <a:r>
              <a:rPr lang="it-IT" sz="1400" b="1" dirty="0">
                <a:solidFill>
                  <a:srgbClr val="737373"/>
                </a:solidFill>
                <a:latin typeface="Arial" panose="020B0604020202020204" pitchFamily="34" charset="0"/>
                <a:cs typeface="Arial" panose="020B0604020202020204" pitchFamily="34" charset="0"/>
              </a:rPr>
              <a:t>svantaggio</a:t>
            </a:r>
            <a:r>
              <a:rPr lang="it-IT" sz="1400" dirty="0">
                <a:solidFill>
                  <a:srgbClr val="737373"/>
                </a:solidFill>
                <a:latin typeface="Arial" panose="020B0604020202020204" pitchFamily="34" charset="0"/>
                <a:cs typeface="Arial" panose="020B0604020202020204" pitchFamily="34" charset="0"/>
              </a:rPr>
              <a:t> perché si versano le imposte anche con riferimento ai compensi non ancora percepiti;</a:t>
            </a:r>
          </a:p>
          <a:p>
            <a:pPr marL="534988" indent="-357188" algn="just">
              <a:lnSpc>
                <a:spcPct val="150000"/>
              </a:lnSpc>
              <a:spcBef>
                <a:spcPts val="600"/>
              </a:spcBef>
              <a:buFont typeface="+mj-lt"/>
              <a:buAutoNum type="romanLcPeriod"/>
            </a:pPr>
            <a:r>
              <a:rPr lang="it-IT" sz="1400" dirty="0">
                <a:solidFill>
                  <a:srgbClr val="737373"/>
                </a:solidFill>
                <a:latin typeface="Arial" panose="020B0604020202020204" pitchFamily="34" charset="0"/>
                <a:cs typeface="Arial" panose="020B0604020202020204" pitchFamily="34" charset="0"/>
              </a:rPr>
              <a:t>possibile </a:t>
            </a:r>
            <a:r>
              <a:rPr lang="it-IT" sz="1400" b="1" dirty="0">
                <a:solidFill>
                  <a:srgbClr val="737373"/>
                </a:solidFill>
                <a:latin typeface="Arial" panose="020B0604020202020204" pitchFamily="34" charset="0"/>
                <a:cs typeface="Arial" panose="020B0604020202020204" pitchFamily="34" charset="0"/>
              </a:rPr>
              <a:t>vantaggio</a:t>
            </a:r>
            <a:r>
              <a:rPr lang="it-IT" sz="1400" dirty="0">
                <a:solidFill>
                  <a:srgbClr val="737373"/>
                </a:solidFill>
                <a:latin typeface="Arial" panose="020B0604020202020204" pitchFamily="34" charset="0"/>
                <a:cs typeface="Arial" panose="020B0604020202020204" pitchFamily="34" charset="0"/>
              </a:rPr>
              <a:t> per le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 di maggiori dimensioni perché è l’unico modo per sapere se la gestione dello studio è efficiente o no – questo vantaggio è confermato dal fatto che alcuni studi con ramificazione internazionale, al bilancio per cassa, cui lo studio è costretto per esigenze fiscali, si tiene una parallela contabilità per competenza. </a:t>
            </a:r>
          </a:p>
          <a:p>
            <a:pPr algn="just">
              <a:lnSpc>
                <a:spcPct val="150000"/>
              </a:lnSpc>
              <a:spcBef>
                <a:spcPts val="600"/>
              </a:spcBef>
            </a:pPr>
            <a:r>
              <a:rPr lang="it-IT" sz="1400" dirty="0">
                <a:solidFill>
                  <a:srgbClr val="737373"/>
                </a:solidFill>
                <a:latin typeface="Arial" panose="020B0604020202020204" pitchFamily="34" charset="0"/>
                <a:cs typeface="Arial" panose="020B0604020202020204" pitchFamily="34" charset="0"/>
              </a:rPr>
              <a:t>Le società di capitali assoggettano il proprio reddito ad IRES, con aliquota del 24%, mentre per i soci c’è l’assoggettamento dei dividendi alla ritenuta a titolo d’imposta del 26%. </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21</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555643" y="4841827"/>
            <a:ext cx="278066" cy="22127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0229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2730" y="129879"/>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Società</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tra</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professionisti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Stp</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Esempio</a:t>
            </a:r>
            <a:endParaRPr lang="en-US" sz="25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98847" y="902296"/>
            <a:ext cx="8645153" cy="388222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Esempio: </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22</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555643" y="4841827"/>
            <a:ext cx="278066" cy="22127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graphicFrame>
        <p:nvGraphicFramePr>
          <p:cNvPr id="2" name="Tabella 1">
            <a:extLst>
              <a:ext uri="{FF2B5EF4-FFF2-40B4-BE49-F238E27FC236}">
                <a16:creationId xmlns:a16="http://schemas.microsoft.com/office/drawing/2014/main" id="{667E4B6D-3613-4F22-B421-DC145D2E6670}"/>
              </a:ext>
            </a:extLst>
          </p:cNvPr>
          <p:cNvGraphicFramePr>
            <a:graphicFrameLocks noGrp="1"/>
          </p:cNvGraphicFramePr>
          <p:nvPr>
            <p:extLst>
              <p:ext uri="{D42A27DB-BD31-4B8C-83A1-F6EECF244321}">
                <p14:modId xmlns:p14="http://schemas.microsoft.com/office/powerpoint/2010/main" val="3107767513"/>
              </p:ext>
            </p:extLst>
          </p:nvPr>
        </p:nvGraphicFramePr>
        <p:xfrm>
          <a:off x="1115063" y="1280221"/>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749276354"/>
                    </a:ext>
                  </a:extLst>
                </a:gridCol>
                <a:gridCol w="3048000">
                  <a:extLst>
                    <a:ext uri="{9D8B030D-6E8A-4147-A177-3AD203B41FA5}">
                      <a16:colId xmlns:a16="http://schemas.microsoft.com/office/drawing/2014/main" val="512028050"/>
                    </a:ext>
                  </a:extLst>
                </a:gridCol>
              </a:tblGrid>
              <a:tr h="370840">
                <a:tc>
                  <a:txBody>
                    <a:bodyPr/>
                    <a:lstStyle/>
                    <a:p>
                      <a:r>
                        <a:rPr lang="it-IT" sz="1400" dirty="0">
                          <a:latin typeface="Arial" panose="020B0604020202020204" pitchFamily="34" charset="0"/>
                          <a:cs typeface="Arial" panose="020B0604020202020204" pitchFamily="34" charset="0"/>
                        </a:rPr>
                        <a:t>Voci</a:t>
                      </a:r>
                    </a:p>
                  </a:txBody>
                  <a:tcPr/>
                </a:tc>
                <a:tc>
                  <a:txBody>
                    <a:bodyPr/>
                    <a:lstStyle/>
                    <a:p>
                      <a:pPr algn="ctr"/>
                      <a:endParaRPr lang="it-IT"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2689983"/>
                  </a:ext>
                </a:extLst>
              </a:tr>
              <a:tr h="370840">
                <a:tc>
                  <a:txBody>
                    <a:bodyPr/>
                    <a:lstStyle/>
                    <a:p>
                      <a:r>
                        <a:rPr lang="it-IT" sz="1400" dirty="0">
                          <a:latin typeface="Arial" panose="020B0604020202020204" pitchFamily="34" charset="0"/>
                          <a:cs typeface="Arial" panose="020B0604020202020204" pitchFamily="34" charset="0"/>
                        </a:rPr>
                        <a:t>Reddito</a:t>
                      </a:r>
                    </a:p>
                  </a:txBody>
                  <a:tcPr/>
                </a:tc>
                <a:tc>
                  <a:txBody>
                    <a:bodyPr/>
                    <a:lstStyle/>
                    <a:p>
                      <a:pPr algn="ctr"/>
                      <a:r>
                        <a:rPr lang="it-IT" sz="14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3858636985"/>
                  </a:ext>
                </a:extLst>
              </a:tr>
              <a:tr h="370840">
                <a:tc>
                  <a:txBody>
                    <a:bodyPr/>
                    <a:lstStyle/>
                    <a:p>
                      <a:r>
                        <a:rPr lang="it-IT" sz="1400" dirty="0">
                          <a:latin typeface="Arial" panose="020B0604020202020204" pitchFamily="34" charset="0"/>
                          <a:cs typeface="Arial" panose="020B0604020202020204" pitchFamily="34" charset="0"/>
                        </a:rPr>
                        <a:t>Imposta </a:t>
                      </a:r>
                    </a:p>
                  </a:txBody>
                  <a:tcPr/>
                </a:tc>
                <a:tc>
                  <a:txBody>
                    <a:bodyPr/>
                    <a:lstStyle/>
                    <a:p>
                      <a:pPr algn="ctr"/>
                      <a:r>
                        <a:rPr lang="it-IT" sz="1400" dirty="0">
                          <a:latin typeface="Arial" panose="020B0604020202020204" pitchFamily="34" charset="0"/>
                          <a:cs typeface="Arial" panose="020B0604020202020204" pitchFamily="34" charset="0"/>
                        </a:rPr>
                        <a:t>24</a:t>
                      </a:r>
                    </a:p>
                  </a:txBody>
                  <a:tcPr/>
                </a:tc>
                <a:extLst>
                  <a:ext uri="{0D108BD9-81ED-4DB2-BD59-A6C34878D82A}">
                    <a16:rowId xmlns:a16="http://schemas.microsoft.com/office/drawing/2014/main" val="1903512821"/>
                  </a:ext>
                </a:extLst>
              </a:tr>
              <a:tr h="370840">
                <a:tc>
                  <a:txBody>
                    <a:bodyPr/>
                    <a:lstStyle/>
                    <a:p>
                      <a:r>
                        <a:rPr lang="it-IT" sz="1400" b="1" dirty="0">
                          <a:latin typeface="Arial" panose="020B0604020202020204" pitchFamily="34" charset="0"/>
                          <a:cs typeface="Arial" panose="020B0604020202020204" pitchFamily="34" charset="0"/>
                        </a:rPr>
                        <a:t>Reddito distribuibile</a:t>
                      </a:r>
                    </a:p>
                  </a:txBody>
                  <a:tcPr/>
                </a:tc>
                <a:tc>
                  <a:txBody>
                    <a:bodyPr/>
                    <a:lstStyle/>
                    <a:p>
                      <a:pPr algn="ctr"/>
                      <a:r>
                        <a:rPr lang="it-IT" sz="1400" b="1" dirty="0">
                          <a:latin typeface="Arial" panose="020B0604020202020204" pitchFamily="34" charset="0"/>
                          <a:cs typeface="Arial" panose="020B0604020202020204" pitchFamily="34" charset="0"/>
                        </a:rPr>
                        <a:t>76</a:t>
                      </a:r>
                    </a:p>
                  </a:txBody>
                  <a:tcPr/>
                </a:tc>
                <a:extLst>
                  <a:ext uri="{0D108BD9-81ED-4DB2-BD59-A6C34878D82A}">
                    <a16:rowId xmlns:a16="http://schemas.microsoft.com/office/drawing/2014/main" val="3622622238"/>
                  </a:ext>
                </a:extLst>
              </a:tr>
              <a:tr h="370840">
                <a:tc>
                  <a:txBody>
                    <a:bodyPr/>
                    <a:lstStyle/>
                    <a:p>
                      <a:r>
                        <a:rPr lang="it-IT" sz="1400" b="0" dirty="0">
                          <a:latin typeface="Arial" panose="020B0604020202020204" pitchFamily="34" charset="0"/>
                          <a:cs typeface="Arial" panose="020B0604020202020204" pitchFamily="34" charset="0"/>
                        </a:rPr>
                        <a:t>Ritenuta a titolo d’imposta p.f. </a:t>
                      </a:r>
                    </a:p>
                  </a:txBody>
                  <a:tcPr/>
                </a:tc>
                <a:tc>
                  <a:txBody>
                    <a:bodyPr/>
                    <a:lstStyle/>
                    <a:p>
                      <a:pPr algn="ctr"/>
                      <a:r>
                        <a:rPr lang="it-IT" sz="1400" b="0" dirty="0">
                          <a:latin typeface="Arial" panose="020B0604020202020204" pitchFamily="34" charset="0"/>
                          <a:cs typeface="Arial" panose="020B0604020202020204" pitchFamily="34" charset="0"/>
                        </a:rPr>
                        <a:t>19,76</a:t>
                      </a:r>
                    </a:p>
                  </a:txBody>
                  <a:tcPr/>
                </a:tc>
                <a:extLst>
                  <a:ext uri="{0D108BD9-81ED-4DB2-BD59-A6C34878D82A}">
                    <a16:rowId xmlns:a16="http://schemas.microsoft.com/office/drawing/2014/main" val="3829444161"/>
                  </a:ext>
                </a:extLst>
              </a:tr>
              <a:tr h="370840">
                <a:tc>
                  <a:txBody>
                    <a:bodyPr/>
                    <a:lstStyle/>
                    <a:p>
                      <a:r>
                        <a:rPr lang="it-IT" sz="1400" b="1" dirty="0">
                          <a:latin typeface="Arial" panose="020B0604020202020204" pitchFamily="34" charset="0"/>
                          <a:cs typeface="Arial" panose="020B0604020202020204" pitchFamily="34" charset="0"/>
                        </a:rPr>
                        <a:t>Reddito post imposta </a:t>
                      </a:r>
                    </a:p>
                  </a:txBody>
                  <a:tcPr/>
                </a:tc>
                <a:tc>
                  <a:txBody>
                    <a:bodyPr/>
                    <a:lstStyle/>
                    <a:p>
                      <a:pPr algn="ctr"/>
                      <a:r>
                        <a:rPr lang="it-IT" sz="1400" b="1" dirty="0">
                          <a:latin typeface="Arial" panose="020B0604020202020204" pitchFamily="34" charset="0"/>
                          <a:cs typeface="Arial" panose="020B0604020202020204" pitchFamily="34" charset="0"/>
                        </a:rPr>
                        <a:t>56,24</a:t>
                      </a:r>
                    </a:p>
                  </a:txBody>
                  <a:tcPr/>
                </a:tc>
                <a:extLst>
                  <a:ext uri="{0D108BD9-81ED-4DB2-BD59-A6C34878D82A}">
                    <a16:rowId xmlns:a16="http://schemas.microsoft.com/office/drawing/2014/main" val="241270381"/>
                  </a:ext>
                </a:extLst>
              </a:tr>
            </a:tbl>
          </a:graphicData>
        </a:graphic>
      </p:graphicFrame>
    </p:spTree>
    <p:extLst>
      <p:ext uri="{BB962C8B-B14F-4D97-AF65-F5344CB8AC3E}">
        <p14:creationId xmlns:p14="http://schemas.microsoft.com/office/powerpoint/2010/main" val="3007462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2730" y="129879"/>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Società</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tra</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professionisti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Stp</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quali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vantaggi</a:t>
            </a:r>
            <a:r>
              <a:rPr lang="en-US" sz="2500" b="1" dirty="0">
                <a:solidFill>
                  <a:srgbClr val="E86007"/>
                </a:solidFill>
                <a:latin typeface="Arial" panose="020B0604020202020204" pitchFamily="34" charset="0"/>
                <a:cs typeface="Arial" panose="020B0604020202020204" pitchFamily="34" charset="0"/>
              </a:rPr>
              <a:t> (6)</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2730" y="831863"/>
            <a:ext cx="8645153" cy="3882229"/>
          </a:xfrm>
          <a:prstGeom prst="rect">
            <a:avLst/>
          </a:prstGeom>
        </p:spPr>
        <p:txBody>
          <a:bodyPr vert="horz"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600"/>
              </a:spcBef>
              <a:buNone/>
            </a:pPr>
            <a:r>
              <a:rPr lang="it-IT" sz="1400" b="1" dirty="0">
                <a:solidFill>
                  <a:srgbClr val="737373"/>
                </a:solidFill>
                <a:latin typeface="Arial" panose="020B0604020202020204" pitchFamily="34" charset="0"/>
                <a:cs typeface="Arial" panose="020B0604020202020204" pitchFamily="34" charset="0"/>
              </a:rPr>
              <a:t>Effetti IRES per le Società di capitali: </a:t>
            </a:r>
          </a:p>
          <a:p>
            <a:pPr marL="0" indent="0" algn="just">
              <a:lnSpc>
                <a:spcPct val="150000"/>
              </a:lnSpc>
              <a:spcBef>
                <a:spcPts val="600"/>
              </a:spcBef>
              <a:buNone/>
            </a:pPr>
            <a:r>
              <a:rPr lang="it-IT" sz="1400" dirty="0">
                <a:solidFill>
                  <a:srgbClr val="737373"/>
                </a:solidFill>
                <a:latin typeface="Arial" panose="020B0604020202020204" pitchFamily="34" charset="0"/>
                <a:cs typeface="Arial" panose="020B0604020202020204" pitchFamily="34" charset="0"/>
              </a:rPr>
              <a:t>Il sistema di tassazione delle società di capitali (IRES con aliquota al 24%) costituisce:</a:t>
            </a:r>
          </a:p>
          <a:p>
            <a:pPr marL="534988" indent="-357188" algn="just">
              <a:lnSpc>
                <a:spcPct val="150000"/>
              </a:lnSpc>
              <a:spcBef>
                <a:spcPts val="600"/>
              </a:spcBef>
              <a:buFont typeface="+mj-lt"/>
              <a:buAutoNum type="romanLcPeriod"/>
            </a:pPr>
            <a:r>
              <a:rPr lang="it-IT" sz="1400" b="1" dirty="0">
                <a:solidFill>
                  <a:srgbClr val="737373"/>
                </a:solidFill>
                <a:latin typeface="Arial" panose="020B0604020202020204" pitchFamily="34" charset="0"/>
                <a:cs typeface="Arial" panose="020B0604020202020204" pitchFamily="34" charset="0"/>
              </a:rPr>
              <a:t>svantaggio: </a:t>
            </a:r>
            <a:r>
              <a:rPr lang="it-IT" sz="1400" dirty="0">
                <a:solidFill>
                  <a:srgbClr val="737373"/>
                </a:solidFill>
                <a:latin typeface="Arial" panose="020B0604020202020204" pitchFamily="34" charset="0"/>
                <a:cs typeface="Arial" panose="020B0604020202020204" pitchFamily="34" charset="0"/>
              </a:rPr>
              <a:t>se i soci non posseggono altri redditi non possono dedurre in tutto o in parte i contributi che continuano a dover versare alle loro casse di previdenza</a:t>
            </a:r>
            <a:r>
              <a:rPr lang="it-IT" sz="1400" b="1" dirty="0">
                <a:solidFill>
                  <a:srgbClr val="737373"/>
                </a:solidFill>
                <a:latin typeface="Arial" panose="020B0604020202020204" pitchFamily="34" charset="0"/>
                <a:cs typeface="Arial" panose="020B0604020202020204" pitchFamily="34" charset="0"/>
              </a:rPr>
              <a:t>; </a:t>
            </a:r>
          </a:p>
          <a:p>
            <a:pPr marL="534988" indent="-357188" algn="just">
              <a:lnSpc>
                <a:spcPct val="150000"/>
              </a:lnSpc>
              <a:spcBef>
                <a:spcPts val="600"/>
              </a:spcBef>
              <a:buFont typeface="+mj-lt"/>
              <a:buAutoNum type="romanLcPeriod"/>
            </a:pPr>
            <a:r>
              <a:rPr lang="it-IT" sz="1400" b="1" dirty="0">
                <a:solidFill>
                  <a:srgbClr val="737373"/>
                </a:solidFill>
                <a:latin typeface="Arial" panose="020B0604020202020204" pitchFamily="34" charset="0"/>
                <a:cs typeface="Arial" panose="020B0604020202020204" pitchFamily="34" charset="0"/>
              </a:rPr>
              <a:t>vantaggio: </a:t>
            </a:r>
            <a:r>
              <a:rPr lang="it-IT" sz="1400" dirty="0">
                <a:solidFill>
                  <a:srgbClr val="737373"/>
                </a:solidFill>
                <a:latin typeface="Arial" panose="020B0604020202020204" pitchFamily="34" charset="0"/>
                <a:cs typeface="Arial" panose="020B0604020202020204" pitchFamily="34" charset="0"/>
              </a:rPr>
              <a:t>i compensi non sono assoggettati all’eventuale ritenuta a titolo di acconto prevista dall’art. 25 del D.P.R. n. 600/1973</a:t>
            </a:r>
            <a:r>
              <a:rPr lang="it-IT" sz="1400" b="1" dirty="0">
                <a:solidFill>
                  <a:srgbClr val="737373"/>
                </a:solidFill>
                <a:latin typeface="Arial" panose="020B0604020202020204" pitchFamily="34" charset="0"/>
                <a:cs typeface="Arial" panose="020B0604020202020204" pitchFamily="34" charset="0"/>
              </a:rPr>
              <a:t>. </a:t>
            </a:r>
          </a:p>
          <a:p>
            <a:pPr algn="just">
              <a:lnSpc>
                <a:spcPct val="150000"/>
              </a:lnSpc>
              <a:spcBef>
                <a:spcPts val="600"/>
              </a:spcBef>
            </a:pPr>
            <a:r>
              <a:rPr lang="it-IT" sz="1400" dirty="0">
                <a:solidFill>
                  <a:srgbClr val="737373"/>
                </a:solidFill>
                <a:latin typeface="Arial" panose="020B0604020202020204" pitchFamily="34" charset="0"/>
                <a:cs typeface="Arial" panose="020B0604020202020204" pitchFamily="34" charset="0"/>
              </a:rPr>
              <a:t>Le società di capitali sono obbligate alla tenuta della contabilità ordinaria e all’applicazione dei principi contabili nazionali il che consente di beneficiare della normativa </a:t>
            </a:r>
            <a:r>
              <a:rPr lang="it-IT" sz="1400" b="1" dirty="0">
                <a:solidFill>
                  <a:srgbClr val="737373"/>
                </a:solidFill>
                <a:latin typeface="Arial" panose="020B0604020202020204" pitchFamily="34" charset="0"/>
                <a:cs typeface="Arial" panose="020B0604020202020204" pitchFamily="34" charset="0"/>
              </a:rPr>
              <a:t>ACE</a:t>
            </a:r>
            <a:r>
              <a:rPr lang="it-IT" sz="1400" dirty="0">
                <a:solidFill>
                  <a:srgbClr val="737373"/>
                </a:solidFill>
                <a:latin typeface="Arial" panose="020B0604020202020204" pitchFamily="34" charset="0"/>
                <a:cs typeface="Arial" panose="020B0604020202020204" pitchFamily="34" charset="0"/>
              </a:rPr>
              <a:t> con riferimento agli incrementi patrimoniali.</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23</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555643" y="4841827"/>
            <a:ext cx="278066" cy="22127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10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2730" y="129879"/>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Società</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tra</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professionisti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Stp</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quali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vantaggi</a:t>
            </a:r>
            <a:r>
              <a:rPr lang="en-US" sz="2500" b="1" dirty="0">
                <a:solidFill>
                  <a:srgbClr val="E86007"/>
                </a:solidFill>
                <a:latin typeface="Arial" panose="020B0604020202020204" pitchFamily="34" charset="0"/>
                <a:cs typeface="Arial" panose="020B0604020202020204" pitchFamily="34" charset="0"/>
              </a:rPr>
              <a:t> (7)</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98088" y="850472"/>
            <a:ext cx="8488976" cy="385517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350" b="1" u="sng" dirty="0">
                <a:solidFill>
                  <a:srgbClr val="737373"/>
                </a:solidFill>
                <a:latin typeface="Arial" panose="020B0604020202020204" pitchFamily="34" charset="0"/>
                <a:cs typeface="Arial" panose="020B0604020202020204" pitchFamily="34" charset="0"/>
              </a:rPr>
              <a:t>Regime opzionale IRI</a:t>
            </a:r>
            <a:r>
              <a:rPr lang="it-IT" sz="1350" b="1" dirty="0">
                <a:solidFill>
                  <a:srgbClr val="737373"/>
                </a:solidFill>
                <a:latin typeface="Arial" panose="020B0604020202020204" pitchFamily="34" charset="0"/>
                <a:cs typeface="Arial" panose="020B0604020202020204" pitchFamily="34" charset="0"/>
              </a:rPr>
              <a:t>: </a:t>
            </a:r>
            <a:r>
              <a:rPr lang="it-IT" sz="1350" dirty="0">
                <a:solidFill>
                  <a:srgbClr val="737373"/>
                </a:solidFill>
                <a:latin typeface="Arial" panose="020B0604020202020204" pitchFamily="34" charset="0"/>
                <a:cs typeface="Arial" panose="020B0604020202020204" pitchFamily="34" charset="0"/>
              </a:rPr>
              <a:t>Per gli imprenditori individuali, le società di persone in contabilità ordinaria, le piccole società di capitali (</a:t>
            </a:r>
            <a:r>
              <a:rPr lang="it-IT" sz="1350" i="1" dirty="0">
                <a:solidFill>
                  <a:srgbClr val="737373"/>
                </a:solidFill>
                <a:latin typeface="Arial" panose="020B0604020202020204" pitchFamily="34" charset="0"/>
                <a:cs typeface="Arial" panose="020B0604020202020204" pitchFamily="34" charset="0"/>
              </a:rPr>
              <a:t>ex </a:t>
            </a:r>
            <a:r>
              <a:rPr lang="it-IT" sz="1350" dirty="0">
                <a:solidFill>
                  <a:srgbClr val="737373"/>
                </a:solidFill>
                <a:latin typeface="Arial" panose="020B0604020202020204" pitchFamily="34" charset="0"/>
                <a:cs typeface="Arial" panose="020B0604020202020204" pitchFamily="34" charset="0"/>
              </a:rPr>
              <a:t>art. 116 TUIR) e le S.r.l. con un numero di soci non superiore a 10 o a 20 in caso di cooperativa, con ricavi annui non superiori a quelli previsti per l’applicazione degli studi di settore (Euro 5.164.569), possono optare per la tassazione separata del reddito d’impresa (</a:t>
            </a:r>
            <a:r>
              <a:rPr lang="it-IT" sz="1350" b="1" dirty="0">
                <a:solidFill>
                  <a:srgbClr val="737373"/>
                </a:solidFill>
                <a:latin typeface="Arial" panose="020B0604020202020204" pitchFamily="34" charset="0"/>
                <a:cs typeface="Arial" panose="020B0604020202020204" pitchFamily="34" charset="0"/>
              </a:rPr>
              <a:t>IRI) </a:t>
            </a:r>
            <a:r>
              <a:rPr lang="it-IT" sz="1350" dirty="0">
                <a:solidFill>
                  <a:srgbClr val="737373"/>
                </a:solidFill>
                <a:latin typeface="Arial" panose="020B0604020202020204" pitchFamily="34" charset="0"/>
                <a:cs typeface="Arial" panose="020B0604020202020204" pitchFamily="34" charset="0"/>
              </a:rPr>
              <a:t>ai sensi dell’art. 55 </a:t>
            </a:r>
            <a:r>
              <a:rPr lang="it-IT" sz="1350" i="1" dirty="0">
                <a:solidFill>
                  <a:srgbClr val="737373"/>
                </a:solidFill>
                <a:latin typeface="Arial" panose="020B0604020202020204" pitchFamily="34" charset="0"/>
                <a:cs typeface="Arial" panose="020B0604020202020204" pitchFamily="34" charset="0"/>
              </a:rPr>
              <a:t>bis</a:t>
            </a:r>
            <a:r>
              <a:rPr lang="it-IT" sz="1350" dirty="0">
                <a:solidFill>
                  <a:srgbClr val="737373"/>
                </a:solidFill>
                <a:latin typeface="Arial" panose="020B0604020202020204" pitchFamily="34" charset="0"/>
                <a:cs typeface="Arial" panose="020B0604020202020204" pitchFamily="34" charset="0"/>
              </a:rPr>
              <a:t> del TUIR, dal 1 gennaio 2018. In questo caso:</a:t>
            </a:r>
          </a:p>
          <a:p>
            <a:pPr marL="400050" indent="-400050" algn="just">
              <a:spcBef>
                <a:spcPts val="600"/>
              </a:spcBef>
              <a:buFont typeface="+mj-lt"/>
              <a:buAutoNum type="romanLcPeriod"/>
            </a:pPr>
            <a:r>
              <a:rPr lang="it-IT" sz="1350" dirty="0">
                <a:solidFill>
                  <a:srgbClr val="737373"/>
                </a:solidFill>
                <a:latin typeface="Arial" panose="020B0604020202020204" pitchFamily="34" charset="0"/>
                <a:cs typeface="Arial" panose="020B0604020202020204" pitchFamily="34" charset="0"/>
              </a:rPr>
              <a:t>Il reddito d’impresa sarà tassato al 24% con la stessa aliquota prevista ai fini IRES mentre tutti gli altri redditi (compreso reddito da lavoro) saranno assoggettati ad aliquota progressiva IRPEF. Tali somme saranno tassate secondo le ordinarie regole IRPEF nella dichiarazione personale dei redditi dei soci; </a:t>
            </a:r>
          </a:p>
          <a:p>
            <a:pPr marL="400050" indent="-400050" algn="just">
              <a:spcBef>
                <a:spcPts val="600"/>
              </a:spcBef>
              <a:buFont typeface="+mj-lt"/>
              <a:buAutoNum type="romanLcPeriod"/>
            </a:pPr>
            <a:r>
              <a:rPr lang="it-IT" sz="1350" dirty="0">
                <a:solidFill>
                  <a:srgbClr val="737373"/>
                </a:solidFill>
                <a:latin typeface="Arial" panose="020B0604020202020204" pitchFamily="34" charset="0"/>
                <a:cs typeface="Arial" panose="020B0604020202020204" pitchFamily="34" charset="0"/>
              </a:rPr>
              <a:t>È prevista la possibilità di dedurre dal reddito d’impresa le somme prelevate a carico degli utili o delle riserve di utili dall’imprenditore o dai soci. </a:t>
            </a:r>
          </a:p>
          <a:p>
            <a:pPr marL="400050" indent="-400050" algn="just">
              <a:spcBef>
                <a:spcPts val="600"/>
              </a:spcBef>
              <a:buFont typeface="+mj-lt"/>
              <a:buAutoNum type="romanLcPeriod"/>
            </a:pPr>
            <a:r>
              <a:rPr lang="it-IT" sz="1350" dirty="0">
                <a:solidFill>
                  <a:srgbClr val="737373"/>
                </a:solidFill>
                <a:latin typeface="Arial" panose="020B0604020202020204" pitchFamily="34" charset="0"/>
                <a:cs typeface="Arial" panose="020B0604020202020204" pitchFamily="34" charset="0"/>
              </a:rPr>
              <a:t>Le eventuali perdite d’impresa potranno essere riportate in avanti, senza limiti temporali, per essere utilizzate in compensazione dei redditi dei periodi d’imposta successivi e per l’intero importo che trova capienza in ciascuno di essi.</a:t>
            </a:r>
          </a:p>
          <a:p>
            <a:pPr marL="400050" indent="-400050" algn="just">
              <a:spcBef>
                <a:spcPts val="600"/>
              </a:spcBef>
              <a:buFont typeface="+mj-lt"/>
              <a:buAutoNum type="romanLcPeriod"/>
            </a:pPr>
            <a:r>
              <a:rPr lang="it-IT" sz="1350" dirty="0">
                <a:solidFill>
                  <a:srgbClr val="737373"/>
                </a:solidFill>
                <a:latin typeface="Arial" panose="020B0604020202020204" pitchFamily="34" charset="0"/>
                <a:cs typeface="Arial" panose="020B0604020202020204" pitchFamily="34" charset="0"/>
              </a:rPr>
              <a:t>L’opzione ha durata di 5 periodi d’imposta ed è rinnovabile. Deve essere esercitata nella dichiarazione dei redditi, con effetto dal periodo d’imposta cui è riferita la dichiarazione. </a:t>
            </a:r>
          </a:p>
          <a:p>
            <a:pPr marL="0" indent="0" algn="just">
              <a:spcBef>
                <a:spcPts val="600"/>
              </a:spcBef>
              <a:buNone/>
            </a:pPr>
            <a:r>
              <a:rPr lang="it-IT" sz="1350" b="1" dirty="0">
                <a:solidFill>
                  <a:srgbClr val="737373"/>
                </a:solidFill>
                <a:latin typeface="Arial" panose="020B0604020202020204" pitchFamily="34" charset="0"/>
                <a:cs typeface="Arial" panose="020B0604020202020204" pitchFamily="34" charset="0"/>
              </a:rPr>
              <a:t>Vantaggio: </a:t>
            </a:r>
            <a:r>
              <a:rPr lang="it-IT" sz="1350" dirty="0">
                <a:solidFill>
                  <a:srgbClr val="737373"/>
                </a:solidFill>
                <a:latin typeface="Arial" panose="020B0604020202020204" pitchFamily="34" charset="0"/>
                <a:cs typeface="Arial" panose="020B0604020202020204" pitchFamily="34" charset="0"/>
              </a:rPr>
              <a:t>eguaglia la tassazione IRPEF delle persone fisiche, a prescindere dal tipo di lavoro effettuato, distinguendo il reddito d’impresa da quello del professionista. Con tale metodo di tassazione è possibile dunque mettere in evidenza la parte di reddito che viene reinvestita nell’impresa, da quella che rimane al professionista cosicché da avere una tassazione simile a quella applicata sul reddito da lavoro dipendente o pensione. </a:t>
            </a:r>
            <a:endParaRPr lang="it-IT" sz="1350" b="1"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400" b="1"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24</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555643" y="4841827"/>
            <a:ext cx="278066" cy="22127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224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2730" y="129879"/>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Società</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tra</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professionisti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Stp</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quali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vantaggi</a:t>
            </a:r>
            <a:r>
              <a:rPr lang="en-US" sz="2500" b="1" dirty="0">
                <a:solidFill>
                  <a:srgbClr val="E86007"/>
                </a:solidFill>
                <a:latin typeface="Arial" panose="020B0604020202020204" pitchFamily="34" charset="0"/>
                <a:cs typeface="Arial" panose="020B0604020202020204" pitchFamily="34" charset="0"/>
              </a:rPr>
              <a:t> (8)</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90654" y="850472"/>
            <a:ext cx="8366715" cy="3957316"/>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Effetti IRES per le società commerciali di persone: </a:t>
            </a:r>
          </a:p>
          <a:p>
            <a:pPr algn="just">
              <a:spcBef>
                <a:spcPts val="600"/>
              </a:spcBef>
            </a:pPr>
            <a:r>
              <a:rPr lang="it-IT" sz="1400" b="1" u="sng" dirty="0">
                <a:solidFill>
                  <a:srgbClr val="737373"/>
                </a:solidFill>
                <a:latin typeface="Arial" panose="020B0604020202020204" pitchFamily="34" charset="0"/>
                <a:cs typeface="Arial" panose="020B0604020202020204" pitchFamily="34" charset="0"/>
              </a:rPr>
              <a:t>Regime di cassa per le imprese minori</a:t>
            </a:r>
            <a:r>
              <a:rPr lang="it-IT" sz="1400" b="1" dirty="0">
                <a:solidFill>
                  <a:srgbClr val="737373"/>
                </a:solidFill>
                <a:latin typeface="Arial" panose="020B0604020202020204" pitchFamily="34" charset="0"/>
                <a:cs typeface="Arial" panose="020B0604020202020204" pitchFamily="34" charset="0"/>
              </a:rPr>
              <a:t>: </a:t>
            </a:r>
            <a:r>
              <a:rPr lang="it-IT" sz="1400" dirty="0">
                <a:solidFill>
                  <a:srgbClr val="737373"/>
                </a:solidFill>
                <a:latin typeface="Arial" panose="020B0604020202020204" pitchFamily="34" charset="0"/>
                <a:cs typeface="Arial" panose="020B0604020202020204" pitchFamily="34" charset="0"/>
              </a:rPr>
              <a:t>Nel caso di società di persone ammesse alla </a:t>
            </a:r>
            <a:r>
              <a:rPr lang="it-IT" sz="1400" b="1" dirty="0">
                <a:solidFill>
                  <a:srgbClr val="737373"/>
                </a:solidFill>
                <a:latin typeface="Arial" panose="020B0604020202020204" pitchFamily="34" charset="0"/>
                <a:cs typeface="Arial" panose="020B0604020202020204" pitchFamily="34" charset="0"/>
              </a:rPr>
              <a:t>contabilità semplificata</a:t>
            </a:r>
            <a:r>
              <a:rPr lang="it-IT" sz="1400" dirty="0">
                <a:solidFill>
                  <a:srgbClr val="737373"/>
                </a:solidFill>
                <a:latin typeface="Arial" panose="020B0604020202020204" pitchFamily="34" charset="0"/>
                <a:cs typeface="Arial" panose="020B0604020202020204" pitchFamily="34" charset="0"/>
              </a:rPr>
              <a:t> (in quanto non superano la soglia di ricavi prevista dalla legge ai sensi dell’art. 18 del D.P.R. n. 600/1973, pari ad Euro 400 mila per le prestazioni di servizi e 700 mila per le altre attività), in base all’art. 66 del TUIR, come riscritto dalla Legge di bilancio 2017, deve essere applicato il </a:t>
            </a:r>
            <a:r>
              <a:rPr lang="it-IT" sz="1400" b="1" dirty="0">
                <a:solidFill>
                  <a:srgbClr val="737373"/>
                </a:solidFill>
                <a:latin typeface="Arial" panose="020B0604020202020204" pitchFamily="34" charset="0"/>
                <a:cs typeface="Arial" panose="020B0604020202020204" pitchFamily="34" charset="0"/>
              </a:rPr>
              <a:t>criterio di imputazione temporale «misto» </a:t>
            </a:r>
            <a:r>
              <a:rPr lang="it-IT" sz="1400" dirty="0">
                <a:solidFill>
                  <a:srgbClr val="737373"/>
                </a:solidFill>
                <a:latin typeface="Arial" panose="020B0604020202020204" pitchFamily="34" charset="0"/>
                <a:cs typeface="Arial" panose="020B0604020202020204" pitchFamily="34" charset="0"/>
              </a:rPr>
              <a:t>di cassa e di competenza ai fini IRES e IRAP: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Il </a:t>
            </a:r>
            <a:r>
              <a:rPr lang="it-IT" sz="1400" b="1" dirty="0">
                <a:solidFill>
                  <a:srgbClr val="737373"/>
                </a:solidFill>
                <a:latin typeface="Arial" panose="020B0604020202020204" pitchFamily="34" charset="0"/>
                <a:cs typeface="Arial" panose="020B0604020202020204" pitchFamily="34" charset="0"/>
              </a:rPr>
              <a:t>criterio di cassa</a:t>
            </a:r>
            <a:r>
              <a:rPr lang="it-IT" sz="1400" dirty="0">
                <a:solidFill>
                  <a:srgbClr val="737373"/>
                </a:solidFill>
                <a:latin typeface="Arial" panose="020B0604020202020204" pitchFamily="34" charset="0"/>
                <a:cs typeface="Arial" panose="020B0604020202020204" pitchFamily="34" charset="0"/>
              </a:rPr>
              <a:t> deve essere utilizzato con riferimento a tutte spese, quali le spese per gli acquisti di merci destinate alla rivendita, beni impiegati nel processo produttivo od incorporati nei servizi, utenze, materiali di consumo, spese condominiali, imposte comunali deducibili, spese per assicurazioni, interessi passivi, costi da cui derivano corrispettivi periodici, etc., ad eccezione di alcuni componenti di reddito – che mal si conciliano con il criterio di cassa – nei confronti dei quali il Legislatore ha richiamato la specifica disciplina prevista dal TUIR, rendendo di fatto operante per tali componenti il criterio di competenza.</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Per cui, nonostante l’obbligo per tali soggetti di adottare il criterio di cassa, alcuni componenti negativi e positivi continuano a concorrere alla determinazione del reddito in base al principio di competenza (es. plusvalenze e minusvalenze patrimoniali, nonché per sopravvenienze attive e passive, i proventi immobiliari, canoni di leasing - cfr. Circolare </a:t>
            </a:r>
            <a:r>
              <a:rPr lang="it-IT" sz="1400" dirty="0" err="1">
                <a:solidFill>
                  <a:srgbClr val="737373"/>
                </a:solidFill>
                <a:latin typeface="Arial" panose="020B0604020202020204" pitchFamily="34" charset="0"/>
                <a:cs typeface="Arial" panose="020B0604020202020204" pitchFamily="34" charset="0"/>
              </a:rPr>
              <a:t>AdE</a:t>
            </a:r>
            <a:r>
              <a:rPr lang="it-IT" sz="1400" dirty="0">
                <a:solidFill>
                  <a:srgbClr val="737373"/>
                </a:solidFill>
                <a:latin typeface="Arial" panose="020B0604020202020204" pitchFamily="34" charset="0"/>
                <a:cs typeface="Arial" panose="020B0604020202020204" pitchFamily="34" charset="0"/>
              </a:rPr>
              <a:t> n. 11/E del 13 aprile 2017).</a:t>
            </a:r>
          </a:p>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Vantaggio:</a:t>
            </a:r>
            <a:r>
              <a:rPr lang="it-IT" sz="1400" dirty="0">
                <a:solidFill>
                  <a:srgbClr val="737373"/>
                </a:solidFill>
                <a:latin typeface="Arial" panose="020B0604020202020204" pitchFamily="34" charset="0"/>
                <a:cs typeface="Arial" panose="020B0604020202020204" pitchFamily="34" charset="0"/>
              </a:rPr>
              <a:t> attenua parzialmente gli effetti negativi derivanti dall’applicazione del criterio di competenza. </a:t>
            </a:r>
            <a:endParaRPr lang="it-IT" sz="1400" b="1" dirty="0">
              <a:solidFill>
                <a:srgbClr val="737373"/>
              </a:solidFill>
              <a:latin typeface="Arial" panose="020B0604020202020204" pitchFamily="34" charset="0"/>
              <a:cs typeface="Arial" panose="020B0604020202020204" pitchFamily="34" charset="0"/>
            </a:endParaRPr>
          </a:p>
          <a:p>
            <a:pPr marL="17780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endParaRPr lang="it-IT" sz="1400" b="1"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 </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400" b="1"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25</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555643" y="4841827"/>
            <a:ext cx="278066" cy="22127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136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428141" y="229224"/>
            <a:ext cx="4123763" cy="363201"/>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Società</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ingegneria</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SdI</a:t>
            </a:r>
            <a:r>
              <a:rPr lang="en-US" sz="2500" b="1" dirty="0">
                <a:solidFill>
                  <a:srgbClr val="E86007"/>
                </a:solidFill>
                <a:latin typeface="Arial" panose="020B0604020202020204" pitchFamily="34" charset="0"/>
                <a:cs typeface="Arial" panose="020B0604020202020204" pitchFamily="34" charset="0"/>
              </a:rPr>
              <a:t>) (1)</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529207" y="676817"/>
            <a:ext cx="8413252" cy="413475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u="sng" dirty="0">
                <a:solidFill>
                  <a:srgbClr val="737373"/>
                </a:solidFill>
                <a:latin typeface="Arial" panose="020B0604020202020204" pitchFamily="34" charset="0"/>
                <a:cs typeface="Arial" panose="020B0604020202020204" pitchFamily="34" charset="0"/>
              </a:rPr>
              <a:t>Dal punto di vista civilistico:</a:t>
            </a:r>
            <a:r>
              <a:rPr lang="it-IT" sz="1400" b="1" dirty="0">
                <a:solidFill>
                  <a:srgbClr val="737373"/>
                </a:solidFill>
                <a:latin typeface="Arial" panose="020B0604020202020204" pitchFamily="34" charset="0"/>
                <a:cs typeface="Arial" panose="020B0604020202020204" pitchFamily="34" charset="0"/>
              </a:rPr>
              <a:t> </a:t>
            </a:r>
            <a:r>
              <a:rPr lang="it-IT" sz="1400" dirty="0">
                <a:solidFill>
                  <a:srgbClr val="737373"/>
                </a:solidFill>
                <a:latin typeface="Arial" panose="020B0604020202020204" pitchFamily="34" charset="0"/>
                <a:cs typeface="Arial" panose="020B0604020202020204" pitchFamily="34" charset="0"/>
              </a:rPr>
              <a:t>Con la Legge n. 109/1994 (e successive modifiche intervenute con la Legge n.163/2006, art. 90, e poi con l’art. 46, comma 1, lett. c) del </a:t>
            </a:r>
            <a:r>
              <a:rPr lang="it-IT" sz="1400" dirty="0" err="1">
                <a:solidFill>
                  <a:srgbClr val="737373"/>
                </a:solidFill>
                <a:latin typeface="Arial" panose="020B0604020202020204" pitchFamily="34" charset="0"/>
                <a:cs typeface="Arial" panose="020B0604020202020204" pitchFamily="34" charset="0"/>
              </a:rPr>
              <a:t>D.Lgs.</a:t>
            </a:r>
            <a:r>
              <a:rPr lang="it-IT" sz="1400" dirty="0">
                <a:solidFill>
                  <a:srgbClr val="737373"/>
                </a:solidFill>
                <a:latin typeface="Arial" panose="020B0604020202020204" pitchFamily="34" charset="0"/>
                <a:cs typeface="Arial" panose="020B0604020202020204" pitchFamily="34" charset="0"/>
              </a:rPr>
              <a:t> n. 50/2016) è stata riconosciuta la possibilità di costituire una società per l’esercizio dell’attività di ingegneria. Per essere considerate tali devono sussistere due presupposti:</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b="1" dirty="0">
                <a:solidFill>
                  <a:srgbClr val="737373"/>
                </a:solidFill>
                <a:latin typeface="Arial" panose="020B0604020202020204" pitchFamily="34" charset="0"/>
                <a:cs typeface="Arial" panose="020B0604020202020204" pitchFamily="34" charset="0"/>
              </a:rPr>
              <a:t>Presupposto soggettivo: </a:t>
            </a:r>
            <a:r>
              <a:rPr lang="it-IT" sz="1400" dirty="0">
                <a:solidFill>
                  <a:srgbClr val="737373"/>
                </a:solidFill>
                <a:latin typeface="Arial" panose="020B0604020202020204" pitchFamily="34" charset="0"/>
                <a:cs typeface="Arial" panose="020B0604020202020204" pitchFamily="34" charset="0"/>
              </a:rPr>
              <a:t>costituzione in forma di società di capitali (S.p.A., </a:t>
            </a:r>
            <a:r>
              <a:rPr lang="it-IT" sz="1400" dirty="0" err="1">
                <a:solidFill>
                  <a:srgbClr val="737373"/>
                </a:solidFill>
                <a:latin typeface="Arial" panose="020B0604020202020204" pitchFamily="34" charset="0"/>
                <a:cs typeface="Arial" panose="020B0604020202020204" pitchFamily="34" charset="0"/>
              </a:rPr>
              <a:t>S.a.a</a:t>
            </a:r>
            <a:r>
              <a:rPr lang="it-IT" sz="1400" dirty="0">
                <a:solidFill>
                  <a:srgbClr val="737373"/>
                </a:solidFill>
                <a:latin typeface="Arial" panose="020B0604020202020204" pitchFamily="34" charset="0"/>
                <a:cs typeface="Arial" panose="020B0604020202020204" pitchFamily="34" charset="0"/>
              </a:rPr>
              <a:t>., S.r.l.), ovvero società cooperative a cui possono partecipare anche soggetti non professionisti, senza alcun limite specifico;</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b="1" dirty="0">
                <a:solidFill>
                  <a:srgbClr val="737373"/>
                </a:solidFill>
                <a:latin typeface="Arial" panose="020B0604020202020204" pitchFamily="34" charset="0"/>
                <a:cs typeface="Arial" panose="020B0604020202020204" pitchFamily="34" charset="0"/>
              </a:rPr>
              <a:t>Presupposto oggettivo: </a:t>
            </a:r>
            <a:r>
              <a:rPr lang="it-IT" sz="1400" dirty="0">
                <a:solidFill>
                  <a:srgbClr val="737373"/>
                </a:solidFill>
                <a:latin typeface="Arial" panose="020B0604020202020204" pitchFamily="34" charset="0"/>
                <a:cs typeface="Arial" panose="020B0604020202020204" pitchFamily="34" charset="0"/>
              </a:rPr>
              <a:t>avere nell’oggetto sociale l’esecuzione di studi di fattibilità, ricerche, consulenze, progettazioni o direzione dei lavori, valutazioni di congruità tecnico-economica o studi di impatto ambientale, nella forma di «società di ingegneria».</a:t>
            </a: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La liceità di tali tipi societari era stata riconosciuta anche dal Comitato Notarile Triveneto, nella massima n. G.A.4.0. </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Nonostante i numerosi dubbi applicativi posti in passato, ad oggi è pacificamente riconosciuta la possibilità di effettuare attività di progettazione e direzione dei lavori non solo nell’ambito dei lavori pubblici, ma anche in dipendenza di committenze private (cfr. Cassazione sentenza n. 7310/2017).</a:t>
            </a:r>
          </a:p>
          <a:p>
            <a:pPr algn="just">
              <a:spcBef>
                <a:spcPts val="600"/>
              </a:spcBef>
            </a:pPr>
            <a:endParaRPr lang="it-IT" sz="1600" dirty="0">
              <a:solidFill>
                <a:srgbClr val="737373"/>
              </a:solidFill>
              <a:latin typeface="Arial" panose="020B0604020202020204" pitchFamily="34" charset="0"/>
              <a:cs typeface="Arial" panose="020B0604020202020204" pitchFamily="34" charset="0"/>
            </a:endParaRP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26</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70766"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464322" y="4899193"/>
            <a:ext cx="264937" cy="210830"/>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477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428141" y="229224"/>
            <a:ext cx="4123763" cy="363201"/>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Società</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ingegneria</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SdI</a:t>
            </a:r>
            <a:r>
              <a:rPr lang="en-US" sz="2500" b="1" dirty="0">
                <a:solidFill>
                  <a:srgbClr val="E86007"/>
                </a:solidFill>
                <a:latin typeface="Arial" panose="020B0604020202020204" pitchFamily="34" charset="0"/>
                <a:cs typeface="Arial" panose="020B0604020202020204" pitchFamily="34" charset="0"/>
              </a:rPr>
              <a:t>) (2)</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529207" y="676818"/>
            <a:ext cx="8413252" cy="4134758"/>
          </a:xfrm>
          <a:prstGeom prst="rect">
            <a:avLst/>
          </a:prstGeom>
        </p:spPr>
        <p:txBody>
          <a:bodyPr vert="horz"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u="sng" dirty="0">
                <a:solidFill>
                  <a:srgbClr val="737373"/>
                </a:solidFill>
                <a:latin typeface="Arial" panose="020B0604020202020204" pitchFamily="34" charset="0"/>
                <a:cs typeface="Arial" panose="020B0604020202020204" pitchFamily="34" charset="0"/>
              </a:rPr>
              <a:t>Dal punto di vista fiscale</a:t>
            </a:r>
            <a:r>
              <a:rPr lang="it-IT" sz="1400" dirty="0">
                <a:solidFill>
                  <a:srgbClr val="737373"/>
                </a:solidFill>
                <a:latin typeface="Arial" panose="020B0604020202020204" pitchFamily="34" charset="0"/>
                <a:cs typeface="Arial" panose="020B0604020202020204" pitchFamily="34" charset="0"/>
              </a:rPr>
              <a:t>: le società di ingegneria costituite sotto la forma giuridica di società di capitali producono reddito d’impresa. In altre parole, il reddito prodotto dalle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rientra nel reddito d’impresa per il solo fatto di essere realizzato da un soggetto costituito in veste giuridica societaria. </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Vantaggi: </a:t>
            </a: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Mettere a fattore comune il know </a:t>
            </a:r>
            <a:r>
              <a:rPr lang="it-IT" sz="1400" dirty="0" err="1">
                <a:solidFill>
                  <a:srgbClr val="737373"/>
                </a:solidFill>
                <a:latin typeface="Arial" panose="020B0604020202020204" pitchFamily="34" charset="0"/>
                <a:cs typeface="Arial" panose="020B0604020202020204" pitchFamily="34" charset="0"/>
              </a:rPr>
              <a:t>how</a:t>
            </a:r>
            <a:r>
              <a:rPr lang="it-IT" sz="1400" dirty="0">
                <a:solidFill>
                  <a:srgbClr val="737373"/>
                </a:solidFill>
                <a:latin typeface="Arial" panose="020B0604020202020204" pitchFamily="34" charset="0"/>
                <a:cs typeface="Arial" panose="020B0604020202020204" pitchFamily="34" charset="0"/>
              </a:rPr>
              <a:t> e le esperienze di più professionisti e «contare di più» nelle gare, garantendo la durata e la crescita del proprio del proprio curriculum professionale;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Fare ingegneria e architettura, prestare servizi tecnici professionali anche in forma integrata e produrre progetti con modalità efficienti, organizzate e di qualità, secondo tempi e costi certi per il committente;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Garantire il cliente con una struttura patrimonialmente solida, assicurata sotto il profilo della responsabilità, che può proporre singoli professionisti di alto livello personalmente responsabili;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Relazionarsi con maggiore efficacia nella filiera delle costruzioni e con le organizzazioni internazionali;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Maggiore possibilità di accesso al credito.</a:t>
            </a: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27</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464322" y="4899193"/>
            <a:ext cx="264937" cy="210830"/>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018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74419" y="-97494"/>
            <a:ext cx="4123763" cy="68486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it-IT" sz="2500" b="1" dirty="0">
                <a:solidFill>
                  <a:srgbClr val="E86007"/>
                </a:solidFill>
                <a:latin typeface="Arial" panose="020B0604020202020204" pitchFamily="34" charset="0"/>
                <a:cs typeface="Arial" panose="020B0604020202020204" pitchFamily="34" charset="0"/>
              </a:rPr>
              <a:t>Tipi societari a confronto</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64322" y="846634"/>
            <a:ext cx="8600548" cy="41669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28</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70470" y="197546"/>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464322" y="4899193"/>
            <a:ext cx="264937" cy="210830"/>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14" name="Segnaposto testo 13">
            <a:extLst>
              <a:ext uri="{FF2B5EF4-FFF2-40B4-BE49-F238E27FC236}">
                <a16:creationId xmlns:a16="http://schemas.microsoft.com/office/drawing/2014/main" id="{2F3CF683-1604-401E-9A4E-E5055EDE9EDA}"/>
              </a:ext>
            </a:extLst>
          </p:cNvPr>
          <p:cNvSpPr>
            <a:spLocks noGrp="1"/>
          </p:cNvSpPr>
          <p:nvPr>
            <p:ph type="body" idx="1"/>
          </p:nvPr>
        </p:nvSpPr>
        <p:spPr>
          <a:xfrm>
            <a:off x="502130" y="763921"/>
            <a:ext cx="3868340" cy="290630"/>
          </a:xfrm>
        </p:spPr>
        <p:txBody>
          <a:bodyPr>
            <a:normAutofit lnSpcReduction="10000"/>
          </a:bodyPr>
          <a:lstStyle/>
          <a:p>
            <a:r>
              <a:rPr lang="it-IT" sz="1600" u="sng" dirty="0">
                <a:solidFill>
                  <a:srgbClr val="737373"/>
                </a:solidFill>
                <a:latin typeface="Arial" panose="020B0604020202020204" pitchFamily="34" charset="0"/>
                <a:cs typeface="Arial" panose="020B0604020202020204" pitchFamily="34" charset="0"/>
              </a:rPr>
              <a:t>Società tra professionisti (</a:t>
            </a:r>
            <a:r>
              <a:rPr lang="it-IT" sz="1600" u="sng" dirty="0" err="1">
                <a:solidFill>
                  <a:srgbClr val="737373"/>
                </a:solidFill>
                <a:latin typeface="Arial" panose="020B0604020202020204" pitchFamily="34" charset="0"/>
                <a:cs typeface="Arial" panose="020B0604020202020204" pitchFamily="34" charset="0"/>
              </a:rPr>
              <a:t>Stp</a:t>
            </a:r>
            <a:r>
              <a:rPr lang="it-IT" sz="1600" u="sng" dirty="0">
                <a:solidFill>
                  <a:srgbClr val="737373"/>
                </a:solidFill>
                <a:latin typeface="Arial" panose="020B0604020202020204" pitchFamily="34" charset="0"/>
                <a:cs typeface="Arial" panose="020B0604020202020204" pitchFamily="34" charset="0"/>
              </a:rPr>
              <a:t>):</a:t>
            </a:r>
          </a:p>
        </p:txBody>
      </p:sp>
      <p:sp>
        <p:nvSpPr>
          <p:cNvPr id="16" name="Segnaposto contenuto 15">
            <a:extLst>
              <a:ext uri="{FF2B5EF4-FFF2-40B4-BE49-F238E27FC236}">
                <a16:creationId xmlns:a16="http://schemas.microsoft.com/office/drawing/2014/main" id="{59B6DAFE-8BBF-49A4-B2F0-AE1C52D2E96C}"/>
              </a:ext>
            </a:extLst>
          </p:cNvPr>
          <p:cNvSpPr>
            <a:spLocks noGrp="1"/>
          </p:cNvSpPr>
          <p:nvPr>
            <p:ph sz="half" idx="2"/>
          </p:nvPr>
        </p:nvSpPr>
        <p:spPr>
          <a:xfrm>
            <a:off x="502130" y="1126736"/>
            <a:ext cx="3868340" cy="3676055"/>
          </a:xfrm>
        </p:spPr>
        <p:txBody>
          <a:bodyPr>
            <a:noAutofit/>
          </a:bodyPr>
          <a:lstStyle/>
          <a:p>
            <a:r>
              <a:rPr lang="it-IT" sz="1400" dirty="0">
                <a:solidFill>
                  <a:srgbClr val="737373"/>
                </a:solidFill>
                <a:latin typeface="Arial" panose="020B0604020202020204" pitchFamily="34" charset="0"/>
                <a:cs typeface="Arial" panose="020B0604020202020204" pitchFamily="34" charset="0"/>
              </a:rPr>
              <a:t>Attività professionale deve essere svolta in via esclusiva (limite dei soci professionisti di 2/3, le prestazioni tecniche solo in via accessoria);</a:t>
            </a:r>
          </a:p>
          <a:p>
            <a:r>
              <a:rPr lang="it-IT" sz="1400" dirty="0">
                <a:solidFill>
                  <a:srgbClr val="737373"/>
                </a:solidFill>
                <a:latin typeface="Arial" panose="020B0604020202020204" pitchFamily="34" charset="0"/>
                <a:cs typeface="Arial" panose="020B0604020202020204" pitchFamily="34" charset="0"/>
              </a:rPr>
              <a:t>Può essere costituita anche sotto forma di società di tipo personale, il che comporta notevoli benefici fiscali come la possibilità di accedere al regime della contabilità semplificata;</a:t>
            </a:r>
          </a:p>
          <a:p>
            <a:r>
              <a:rPr lang="it-IT" sz="1400" dirty="0">
                <a:solidFill>
                  <a:srgbClr val="737373"/>
                </a:solidFill>
                <a:latin typeface="Arial" panose="020B0604020202020204" pitchFamily="34" charset="0"/>
                <a:cs typeface="Arial" panose="020B0604020202020204" pitchFamily="34" charset="0"/>
              </a:rPr>
              <a:t>È soggetta al regime disciplinare dell’ordine al quale risulti iscritta, per cui risponde per le violazioni delle norme professionali e deontologiche applicabili all’esercizio in forma individuale delle attività professionali rientranti nell’oggetto sociale;</a:t>
            </a:r>
          </a:p>
          <a:p>
            <a:r>
              <a:rPr lang="it-IT" sz="1400" dirty="0">
                <a:solidFill>
                  <a:srgbClr val="737373"/>
                </a:solidFill>
                <a:latin typeface="Arial" panose="020B0604020202020204" pitchFamily="34" charset="0"/>
                <a:cs typeface="Arial" panose="020B0604020202020204" pitchFamily="34" charset="0"/>
              </a:rPr>
              <a:t>Non sussiste l’obbligo di nomina del Direttore tecnico </a:t>
            </a:r>
            <a:r>
              <a:rPr lang="it-IT" sz="1400" i="1" dirty="0">
                <a:solidFill>
                  <a:srgbClr val="737373"/>
                </a:solidFill>
                <a:latin typeface="Arial" panose="020B0604020202020204" pitchFamily="34" charset="0"/>
                <a:cs typeface="Arial" panose="020B0604020202020204" pitchFamily="34" charset="0"/>
              </a:rPr>
              <a:t>ex</a:t>
            </a:r>
            <a:r>
              <a:rPr lang="it-IT" sz="1400" dirty="0">
                <a:solidFill>
                  <a:srgbClr val="737373"/>
                </a:solidFill>
                <a:latin typeface="Arial" panose="020B0604020202020204" pitchFamily="34" charset="0"/>
                <a:cs typeface="Arial" panose="020B0604020202020204" pitchFamily="34" charset="0"/>
              </a:rPr>
              <a:t> D.lgs. N. 50/2016).</a:t>
            </a:r>
          </a:p>
        </p:txBody>
      </p:sp>
      <p:sp>
        <p:nvSpPr>
          <p:cNvPr id="17" name="Segnaposto testo 16">
            <a:extLst>
              <a:ext uri="{FF2B5EF4-FFF2-40B4-BE49-F238E27FC236}">
                <a16:creationId xmlns:a16="http://schemas.microsoft.com/office/drawing/2014/main" id="{D96D6D06-9D02-4CFC-8D2A-D39261AD5489}"/>
              </a:ext>
            </a:extLst>
          </p:cNvPr>
          <p:cNvSpPr>
            <a:spLocks noGrp="1"/>
          </p:cNvSpPr>
          <p:nvPr>
            <p:ph type="body" sz="quarter" idx="3"/>
          </p:nvPr>
        </p:nvSpPr>
        <p:spPr>
          <a:xfrm>
            <a:off x="4616935" y="763921"/>
            <a:ext cx="3887391" cy="315500"/>
          </a:xfrm>
        </p:spPr>
        <p:txBody>
          <a:bodyPr>
            <a:normAutofit lnSpcReduction="10000"/>
          </a:bodyPr>
          <a:lstStyle/>
          <a:p>
            <a:r>
              <a:rPr lang="it-IT" sz="1600" u="sng" dirty="0">
                <a:solidFill>
                  <a:srgbClr val="737373"/>
                </a:solidFill>
                <a:latin typeface="Arial" panose="020B0604020202020204" pitchFamily="34" charset="0"/>
                <a:cs typeface="Arial" panose="020B0604020202020204" pitchFamily="34" charset="0"/>
              </a:rPr>
              <a:t>Società di ingegneria (</a:t>
            </a:r>
            <a:r>
              <a:rPr lang="it-IT" sz="1600" u="sng" dirty="0" err="1">
                <a:solidFill>
                  <a:srgbClr val="737373"/>
                </a:solidFill>
                <a:latin typeface="Arial" panose="020B0604020202020204" pitchFamily="34" charset="0"/>
                <a:cs typeface="Arial" panose="020B0604020202020204" pitchFamily="34" charset="0"/>
              </a:rPr>
              <a:t>SdI</a:t>
            </a:r>
            <a:r>
              <a:rPr lang="it-IT" sz="1600" u="sng" dirty="0">
                <a:solidFill>
                  <a:srgbClr val="737373"/>
                </a:solidFill>
                <a:latin typeface="Arial" panose="020B0604020202020204" pitchFamily="34" charset="0"/>
                <a:cs typeface="Arial" panose="020B0604020202020204" pitchFamily="34" charset="0"/>
              </a:rPr>
              <a:t>):</a:t>
            </a:r>
          </a:p>
        </p:txBody>
      </p:sp>
      <p:sp>
        <p:nvSpPr>
          <p:cNvPr id="19" name="Segnaposto contenuto 18">
            <a:extLst>
              <a:ext uri="{FF2B5EF4-FFF2-40B4-BE49-F238E27FC236}">
                <a16:creationId xmlns:a16="http://schemas.microsoft.com/office/drawing/2014/main" id="{1178BECA-7FCD-4B2A-98E6-940CB1F66FA1}"/>
              </a:ext>
            </a:extLst>
          </p:cNvPr>
          <p:cNvSpPr>
            <a:spLocks noGrp="1"/>
          </p:cNvSpPr>
          <p:nvPr>
            <p:ph sz="quarter" idx="4"/>
          </p:nvPr>
        </p:nvSpPr>
        <p:spPr>
          <a:xfrm>
            <a:off x="4717378" y="1162134"/>
            <a:ext cx="3887391" cy="3692589"/>
          </a:xfrm>
        </p:spPr>
        <p:txBody>
          <a:bodyPr>
            <a:normAutofit fontScale="92500" lnSpcReduction="20000"/>
          </a:bodyPr>
          <a:lstStyle/>
          <a:p>
            <a:r>
              <a:rPr lang="it-IT" sz="1500" dirty="0">
                <a:solidFill>
                  <a:srgbClr val="737373"/>
                </a:solidFill>
                <a:latin typeface="Arial" panose="020B0604020202020204" pitchFamily="34" charset="0"/>
                <a:cs typeface="Arial" panose="020B0604020202020204" pitchFamily="34" charset="0"/>
              </a:rPr>
              <a:t>L’attività professionale non deve essere esercitata in via esclusiva, pertanto può essere esercitata tanto l’attività professionale quanto quella commerciale;</a:t>
            </a:r>
          </a:p>
          <a:p>
            <a:r>
              <a:rPr lang="it-IT" sz="1500" dirty="0">
                <a:solidFill>
                  <a:srgbClr val="737373"/>
                </a:solidFill>
                <a:latin typeface="Arial" panose="020B0604020202020204" pitchFamily="34" charset="0"/>
                <a:cs typeface="Arial" panose="020B0604020202020204" pitchFamily="34" charset="0"/>
              </a:rPr>
              <a:t>Può essere costituita esclusivamente sotto forma di società di capitali (con contestuale assoggettamento al regime fiscale previsto ai sensi dell’art. 73 del TUIR e svantaggi previsti dall’applicazione del regime di competenza) ovvero sotto forma di società cooperative miste;</a:t>
            </a:r>
          </a:p>
          <a:p>
            <a:pPr marL="0" indent="0">
              <a:buNone/>
            </a:pPr>
            <a:endParaRPr lang="it-IT" sz="1500" dirty="0">
              <a:solidFill>
                <a:srgbClr val="737373"/>
              </a:solidFill>
              <a:latin typeface="Arial" panose="020B0604020202020204" pitchFamily="34" charset="0"/>
              <a:cs typeface="Arial" panose="020B0604020202020204" pitchFamily="34" charset="0"/>
            </a:endParaRPr>
          </a:p>
          <a:p>
            <a:r>
              <a:rPr lang="it-IT" sz="1500" dirty="0">
                <a:solidFill>
                  <a:srgbClr val="737373"/>
                </a:solidFill>
                <a:latin typeface="Arial" panose="020B0604020202020204" pitchFamily="34" charset="0"/>
                <a:cs typeface="Arial" panose="020B0604020202020204" pitchFamily="34" charset="0"/>
              </a:rPr>
              <a:t>Non sussiste l’obbligo di iscrizione all’Albo/Ordine/Collegio;</a:t>
            </a:r>
          </a:p>
          <a:p>
            <a:endParaRPr lang="it-IT" sz="1500" dirty="0">
              <a:solidFill>
                <a:srgbClr val="737373"/>
              </a:solidFill>
              <a:latin typeface="Arial" panose="020B0604020202020204" pitchFamily="34" charset="0"/>
              <a:cs typeface="Arial" panose="020B0604020202020204" pitchFamily="34" charset="0"/>
            </a:endParaRPr>
          </a:p>
          <a:p>
            <a:endParaRPr lang="it-IT" sz="1500" dirty="0">
              <a:solidFill>
                <a:srgbClr val="737373"/>
              </a:solidFill>
              <a:latin typeface="Arial" panose="020B0604020202020204" pitchFamily="34" charset="0"/>
              <a:cs typeface="Arial" panose="020B0604020202020204" pitchFamily="34" charset="0"/>
            </a:endParaRPr>
          </a:p>
          <a:p>
            <a:pPr marL="0" indent="0">
              <a:buNone/>
            </a:pPr>
            <a:endParaRPr lang="it-IT" sz="1500" dirty="0">
              <a:solidFill>
                <a:srgbClr val="737373"/>
              </a:solidFill>
              <a:latin typeface="Arial" panose="020B0604020202020204" pitchFamily="34" charset="0"/>
              <a:cs typeface="Arial" panose="020B0604020202020204" pitchFamily="34" charset="0"/>
            </a:endParaRPr>
          </a:p>
          <a:p>
            <a:r>
              <a:rPr lang="it-IT" sz="1500" dirty="0">
                <a:solidFill>
                  <a:srgbClr val="737373"/>
                </a:solidFill>
                <a:latin typeface="Arial" panose="020B0604020202020204" pitchFamily="34" charset="0"/>
                <a:cs typeface="Arial" panose="020B0604020202020204" pitchFamily="34" charset="0"/>
              </a:rPr>
              <a:t>Sussiste l’obbligo di nomina del Direttore Tecnico </a:t>
            </a:r>
            <a:r>
              <a:rPr lang="it-IT" sz="1500" i="1" dirty="0">
                <a:solidFill>
                  <a:srgbClr val="737373"/>
                </a:solidFill>
                <a:latin typeface="Arial" panose="020B0604020202020204" pitchFamily="34" charset="0"/>
                <a:cs typeface="Arial" panose="020B0604020202020204" pitchFamily="34" charset="0"/>
              </a:rPr>
              <a:t>ex</a:t>
            </a:r>
            <a:r>
              <a:rPr lang="it-IT" sz="1500" dirty="0">
                <a:solidFill>
                  <a:srgbClr val="737373"/>
                </a:solidFill>
                <a:latin typeface="Arial" panose="020B0604020202020204" pitchFamily="34" charset="0"/>
                <a:cs typeface="Arial" panose="020B0604020202020204" pitchFamily="34" charset="0"/>
              </a:rPr>
              <a:t> D.lgs. n. 50/2016. </a:t>
            </a:r>
          </a:p>
        </p:txBody>
      </p:sp>
    </p:spTree>
    <p:extLst>
      <p:ext uri="{BB962C8B-B14F-4D97-AF65-F5344CB8AC3E}">
        <p14:creationId xmlns:p14="http://schemas.microsoft.com/office/powerpoint/2010/main" val="3007505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99615" y="134059"/>
            <a:ext cx="4123763" cy="684865"/>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derivanti</a:t>
            </a:r>
            <a:r>
              <a:rPr lang="en-US" sz="2500" b="1" dirty="0">
                <a:solidFill>
                  <a:srgbClr val="E86007"/>
                </a:solidFill>
                <a:latin typeface="Arial" panose="020B0604020202020204" pitchFamily="34" charset="0"/>
                <a:cs typeface="Arial" panose="020B0604020202020204" pitchFamily="34" charset="0"/>
              </a:rPr>
              <a:t> da </a:t>
            </a:r>
            <a:r>
              <a:rPr lang="en-US" sz="2500" b="1" dirty="0" err="1">
                <a:solidFill>
                  <a:srgbClr val="E86007"/>
                </a:solidFill>
                <a:latin typeface="Arial" panose="020B0604020202020204" pitchFamily="34" charset="0"/>
                <a:cs typeface="Arial" panose="020B0604020202020204" pitchFamily="34" charset="0"/>
              </a:rPr>
              <a:t>apporto</a:t>
            </a:r>
            <a:r>
              <a:rPr lang="en-US" sz="2500" b="1" dirty="0">
                <a:solidFill>
                  <a:srgbClr val="E86007"/>
                </a:solidFill>
                <a:latin typeface="Arial" panose="020B0604020202020204" pitchFamily="34" charset="0"/>
                <a:cs typeface="Arial" panose="020B0604020202020204" pitchFamily="34" charset="0"/>
              </a:rPr>
              <a:t> di solo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in </a:t>
            </a:r>
            <a:r>
              <a:rPr lang="en-US" sz="2500" b="1" dirty="0" err="1">
                <a:solidFill>
                  <a:srgbClr val="E86007"/>
                </a:solidFill>
                <a:latin typeface="Arial" panose="020B0604020202020204" pitchFamily="34" charset="0"/>
                <a:cs typeface="Arial" panose="020B0604020202020204" pitchFamily="34" charset="0"/>
              </a:rPr>
              <a:t>associazioni</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partecipazione</a:t>
            </a:r>
            <a:endParaRPr lang="en-US" sz="25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2613" y="859474"/>
            <a:ext cx="8570928" cy="374794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Ai sensi dell’art. 53, comma 2, lett. c) del TUIR</a:t>
            </a:r>
            <a:r>
              <a:rPr lang="it-IT" sz="1400" dirty="0">
                <a:solidFill>
                  <a:srgbClr val="737373"/>
                </a:solidFill>
                <a:latin typeface="Arial" panose="020B0604020202020204" pitchFamily="34" charset="0"/>
                <a:cs typeface="Arial" panose="020B0604020202020204" pitchFamily="34" charset="0"/>
              </a:rPr>
              <a:t>, sono considerati redditi di lavoro autonomo: “</a:t>
            </a:r>
            <a:r>
              <a:rPr lang="it-IT" sz="1400" i="1" dirty="0">
                <a:solidFill>
                  <a:srgbClr val="737373"/>
                </a:solidFill>
                <a:latin typeface="Arial" panose="020B0604020202020204" pitchFamily="34" charset="0"/>
                <a:cs typeface="Arial" panose="020B0604020202020204" pitchFamily="34" charset="0"/>
              </a:rPr>
              <a:t>le partecipazioni agli utili di cui alla lettera f) del comma 1 dell’articolo 44 quando l’apporto è costituito esclusivamente dalla prestazione di lavoro”.</a:t>
            </a:r>
          </a:p>
          <a:p>
            <a:pPr marL="0" indent="0" algn="just">
              <a:spcBef>
                <a:spcPts val="600"/>
              </a:spcBef>
              <a:buNone/>
            </a:pPr>
            <a:endParaRPr lang="it-IT" sz="1400" i="1"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I redditi derivanti dalla partecipazione del professionista all’associazione (mediante apporto di solo lavoro) si qualificano come redditi di lavoro autonomo </a:t>
            </a:r>
            <a:r>
              <a:rPr lang="it-IT" sz="1400" i="1" dirty="0">
                <a:solidFill>
                  <a:srgbClr val="737373"/>
                </a:solidFill>
                <a:latin typeface="Arial" panose="020B0604020202020204" pitchFamily="34" charset="0"/>
                <a:cs typeface="Arial" panose="020B0604020202020204" pitchFamily="34" charset="0"/>
              </a:rPr>
              <a:t>ex </a:t>
            </a:r>
            <a:r>
              <a:rPr lang="it-IT" sz="1400" dirty="0">
                <a:solidFill>
                  <a:srgbClr val="737373"/>
                </a:solidFill>
                <a:latin typeface="Arial" panose="020B0604020202020204" pitchFamily="34" charset="0"/>
                <a:cs typeface="Arial" panose="020B0604020202020204" pitchFamily="34" charset="0"/>
              </a:rPr>
              <a:t>art. 53 del TUIR.</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 redditi derivanti dalla partecipazione del professionista (mediante apporto di capitale e lavoro promiscuamente) si qualificano come redditi di capitale </a:t>
            </a:r>
            <a:r>
              <a:rPr lang="it-IT" sz="1400" i="1" dirty="0">
                <a:solidFill>
                  <a:srgbClr val="737373"/>
                </a:solidFill>
                <a:latin typeface="Arial" panose="020B0604020202020204" pitchFamily="34" charset="0"/>
                <a:cs typeface="Arial" panose="020B0604020202020204" pitchFamily="34" charset="0"/>
              </a:rPr>
              <a:t>ex. </a:t>
            </a:r>
            <a:r>
              <a:rPr lang="it-IT" sz="1400" dirty="0">
                <a:solidFill>
                  <a:srgbClr val="737373"/>
                </a:solidFill>
                <a:latin typeface="Arial" panose="020B0604020202020204" pitchFamily="34" charset="0"/>
                <a:cs typeface="Arial" panose="020B0604020202020204" pitchFamily="34" charset="0"/>
              </a:rPr>
              <a:t>art. 44, comma 1, lett. f) del TUIR.</a:t>
            </a:r>
          </a:p>
          <a:p>
            <a:pPr algn="just">
              <a:spcBef>
                <a:spcPts val="600"/>
              </a:spcBef>
            </a:pPr>
            <a:r>
              <a:rPr lang="it-IT" sz="1400" b="1" dirty="0">
                <a:solidFill>
                  <a:srgbClr val="737373"/>
                </a:solidFill>
                <a:latin typeface="Arial" panose="020B0604020202020204" pitchFamily="34" charset="0"/>
                <a:cs typeface="Arial" panose="020B0604020202020204" pitchFamily="34" charset="0"/>
              </a:rPr>
              <a:t>Svantaggi: </a:t>
            </a:r>
            <a:r>
              <a:rPr lang="it-IT" sz="1400" dirty="0">
                <a:solidFill>
                  <a:srgbClr val="737373"/>
                </a:solidFill>
                <a:latin typeface="Arial" panose="020B0604020202020204" pitchFamily="34" charset="0"/>
                <a:cs typeface="Arial" panose="020B0604020202020204" pitchFamily="34" charset="0"/>
              </a:rPr>
              <a:t>ai fini reddituali non rileva la circostanza che l’associazione in partecipazione si estenda tanto agli utili che alle perdite o che comporti solo cointeressenza agli utili. L’associato non può far valere in diminuzione dal suo reddito complessivo le eventuali perdite sopportate, stante il rilievo fiscale esclusivo dell’associante per i risultati della gestione. </a:t>
            </a:r>
          </a:p>
          <a:p>
            <a:pPr marL="0" indent="0" algn="just">
              <a:lnSpc>
                <a:spcPct val="100000"/>
              </a:lnSpc>
              <a:spcBef>
                <a:spcPts val="600"/>
              </a:spcBef>
              <a:buNone/>
            </a:pPr>
            <a:endParaRPr lang="it-IT" sz="1400" i="1"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N.B.: </a:t>
            </a:r>
            <a:r>
              <a:rPr lang="it-IT" sz="1400" dirty="0">
                <a:solidFill>
                  <a:srgbClr val="737373"/>
                </a:solidFill>
                <a:latin typeface="Arial" panose="020B0604020202020204" pitchFamily="34" charset="0"/>
                <a:cs typeface="Arial" panose="020B0604020202020204" pitchFamily="34" charset="0"/>
              </a:rPr>
              <a:t>A far data dal 25 giugno 2015, per mezzo della modifica intervenuta con </a:t>
            </a:r>
            <a:r>
              <a:rPr lang="it-IT" sz="1400" dirty="0" err="1">
                <a:solidFill>
                  <a:srgbClr val="737373"/>
                </a:solidFill>
                <a:latin typeface="Arial" panose="020B0604020202020204" pitchFamily="34" charset="0"/>
                <a:cs typeface="Arial" panose="020B0604020202020204" pitchFamily="34" charset="0"/>
              </a:rPr>
              <a:t>D.Lgs.</a:t>
            </a:r>
            <a:r>
              <a:rPr lang="it-IT" sz="1400" dirty="0">
                <a:solidFill>
                  <a:srgbClr val="737373"/>
                </a:solidFill>
                <a:latin typeface="Arial" panose="020B0604020202020204" pitchFamily="34" charset="0"/>
                <a:cs typeface="Arial" panose="020B0604020202020204" pitchFamily="34" charset="0"/>
              </a:rPr>
              <a:t> n. 81/2015, non sarà più possibile stipulare contratti di associazione in partecipazione in cui sia previsto </a:t>
            </a:r>
            <a:r>
              <a:rPr lang="it-IT" sz="1400" b="1" u="sng" dirty="0">
                <a:solidFill>
                  <a:srgbClr val="737373"/>
                </a:solidFill>
                <a:latin typeface="Arial" panose="020B0604020202020204" pitchFamily="34" charset="0"/>
                <a:cs typeface="Arial" panose="020B0604020202020204" pitchFamily="34" charset="0"/>
              </a:rPr>
              <a:t>anche solo in parte</a:t>
            </a:r>
            <a:r>
              <a:rPr lang="it-IT" sz="1400" b="1" dirty="0">
                <a:solidFill>
                  <a:srgbClr val="737373"/>
                </a:solidFill>
                <a:latin typeface="Arial" panose="020B0604020202020204" pitchFamily="34" charset="0"/>
                <a:cs typeface="Arial" panose="020B0604020202020204" pitchFamily="34" charset="0"/>
              </a:rPr>
              <a:t> </a:t>
            </a:r>
            <a:r>
              <a:rPr lang="it-IT" sz="1400" dirty="0">
                <a:solidFill>
                  <a:srgbClr val="737373"/>
                </a:solidFill>
                <a:latin typeface="Arial" panose="020B0604020202020204" pitchFamily="34" charset="0"/>
                <a:cs typeface="Arial" panose="020B0604020202020204" pitchFamily="34" charset="0"/>
              </a:rPr>
              <a:t>l’apporto di opere o servizi!! Restano salvi gli effetti dei contratti in essere fino alla loro cessazione. </a:t>
            </a:r>
          </a:p>
          <a:p>
            <a:pPr algn="just">
              <a:spcBef>
                <a:spcPts val="600"/>
              </a:spcBef>
            </a:pPr>
            <a:endParaRPr lang="en-US"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29</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1" y="4611216"/>
            <a:ext cx="482609" cy="38404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43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3C0FD375-ACCE-6A42-B34B-1C4D4255B71E}"/>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9" name="Title 1">
            <a:extLst>
              <a:ext uri="{FF2B5EF4-FFF2-40B4-BE49-F238E27FC236}">
                <a16:creationId xmlns:a16="http://schemas.microsoft.com/office/drawing/2014/main" id="{75FB3B6E-BE0F-6745-9672-13BC2AA9A216}"/>
              </a:ext>
            </a:extLst>
          </p:cNvPr>
          <p:cNvSpPr txBox="1">
            <a:spLocks/>
          </p:cNvSpPr>
          <p:nvPr/>
        </p:nvSpPr>
        <p:spPr>
          <a:xfrm>
            <a:off x="341911" y="190114"/>
            <a:ext cx="4039171" cy="660487"/>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La </a:t>
            </a:r>
            <a:r>
              <a:rPr lang="en-US" sz="2500" b="1" dirty="0" err="1">
                <a:solidFill>
                  <a:srgbClr val="E86007"/>
                </a:solidFill>
                <a:latin typeface="Arial" panose="020B0604020202020204" pitchFamily="34" charset="0"/>
                <a:cs typeface="Arial" panose="020B0604020202020204" pitchFamily="34" charset="0"/>
              </a:rPr>
              <a:t>definizione</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autonomo</a:t>
            </a:r>
            <a:r>
              <a:rPr lang="en-US" sz="2500" b="1" dirty="0">
                <a:solidFill>
                  <a:srgbClr val="E86007"/>
                </a:solidFill>
                <a:latin typeface="Arial" panose="020B0604020202020204" pitchFamily="34" charset="0"/>
                <a:cs typeface="Arial" panose="020B0604020202020204" pitchFamily="34" charset="0"/>
              </a:rPr>
              <a:t> (2)</a:t>
            </a:r>
          </a:p>
        </p:txBody>
      </p:sp>
      <p:sp>
        <p:nvSpPr>
          <p:cNvPr id="22" name="Content Placeholder 2">
            <a:extLst>
              <a:ext uri="{FF2B5EF4-FFF2-40B4-BE49-F238E27FC236}">
                <a16:creationId xmlns:a16="http://schemas.microsoft.com/office/drawing/2014/main" id="{980AC878-86D9-DE41-9906-9A93E97B52C0}"/>
              </a:ext>
            </a:extLst>
          </p:cNvPr>
          <p:cNvSpPr txBox="1">
            <a:spLocks/>
          </p:cNvSpPr>
          <p:nvPr/>
        </p:nvSpPr>
        <p:spPr>
          <a:xfrm>
            <a:off x="452442" y="893748"/>
            <a:ext cx="8349647" cy="3776046"/>
          </a:xfrm>
          <a:prstGeom prst="rect">
            <a:avLst/>
          </a:prstGeom>
        </p:spPr>
        <p:txBody>
          <a:bodyPr vert="horz"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it-IT" sz="1400" b="1" u="sng" dirty="0">
                <a:solidFill>
                  <a:srgbClr val="737373"/>
                </a:solidFill>
                <a:latin typeface="Arial" panose="020B0604020202020204" pitchFamily="34" charset="0"/>
                <a:cs typeface="Arial" panose="020B0604020202020204" pitchFamily="34" charset="0"/>
              </a:rPr>
              <a:t>Dal punto di vista fiscale</a:t>
            </a:r>
            <a:r>
              <a:rPr lang="it-IT" sz="1400" b="1" dirty="0">
                <a:solidFill>
                  <a:srgbClr val="737373"/>
                </a:solidFill>
                <a:latin typeface="Arial" panose="020B0604020202020204" pitchFamily="34" charset="0"/>
                <a:cs typeface="Arial" panose="020B0604020202020204" pitchFamily="34" charset="0"/>
              </a:rPr>
              <a:t>:</a:t>
            </a:r>
            <a:r>
              <a:rPr lang="it-IT" sz="1400" dirty="0">
                <a:solidFill>
                  <a:srgbClr val="737373"/>
                </a:solidFill>
                <a:latin typeface="Arial" panose="020B0604020202020204" pitchFamily="34" charset="0"/>
                <a:cs typeface="Arial" panose="020B0604020202020204" pitchFamily="34" charset="0"/>
              </a:rPr>
              <a:t> Art. 53, comma 1 del D.P.R. n. 917/1986 («TUIR») “</a:t>
            </a:r>
            <a:r>
              <a:rPr lang="it-IT" sz="1400" i="1" dirty="0">
                <a:solidFill>
                  <a:srgbClr val="737373"/>
                </a:solidFill>
                <a:latin typeface="Arial" panose="020B0604020202020204" pitchFamily="34" charset="0"/>
                <a:cs typeface="Arial" panose="020B0604020202020204" pitchFamily="34" charset="0"/>
              </a:rPr>
              <a:t>Sono redditi di lavoro autonomo quelli che derivano dall’esercizio di arti o professioni. Per esercizio di arti e professioni si intende l’esercizio per </a:t>
            </a:r>
            <a:r>
              <a:rPr lang="it-IT" sz="1400" i="1" u="sng" dirty="0">
                <a:solidFill>
                  <a:srgbClr val="737373"/>
                </a:solidFill>
                <a:latin typeface="Arial" panose="020B0604020202020204" pitchFamily="34" charset="0"/>
                <a:cs typeface="Arial" panose="020B0604020202020204" pitchFamily="34" charset="0"/>
              </a:rPr>
              <a:t>professione abituale, ancorché non esclusiva, </a:t>
            </a:r>
            <a:r>
              <a:rPr lang="it-IT" sz="1400" i="1" dirty="0">
                <a:solidFill>
                  <a:srgbClr val="737373"/>
                </a:solidFill>
                <a:latin typeface="Arial" panose="020B0604020202020204" pitchFamily="34" charset="0"/>
                <a:cs typeface="Arial" panose="020B0604020202020204" pitchFamily="34" charset="0"/>
              </a:rPr>
              <a:t>di attività di lavoro autonomo diverse da quelle considerate nel capo VI, compreso l’esercizio in forma associate di cui alla lettera c) del comma 3 dell’art. 5”. </a:t>
            </a:r>
          </a:p>
          <a:p>
            <a:pPr marL="0" indent="0" algn="just">
              <a:buNone/>
            </a:pPr>
            <a:endParaRPr lang="it-IT" sz="1400" dirty="0">
              <a:solidFill>
                <a:srgbClr val="737373"/>
              </a:solidFill>
              <a:latin typeface="Arial" panose="020B0604020202020204" pitchFamily="34" charset="0"/>
              <a:cs typeface="Arial" panose="020B0604020202020204" pitchFamily="34" charset="0"/>
            </a:endParaRPr>
          </a:p>
          <a:p>
            <a:pPr marL="0" indent="0" algn="just">
              <a:buNone/>
            </a:pPr>
            <a:r>
              <a:rPr lang="it-IT" sz="1400" b="1" dirty="0">
                <a:solidFill>
                  <a:srgbClr val="737373"/>
                </a:solidFill>
                <a:latin typeface="Arial" panose="020B0604020202020204" pitchFamily="34" charset="0"/>
                <a:cs typeface="Arial" panose="020B0604020202020204" pitchFamily="34" charset="0"/>
              </a:rPr>
              <a:t>Gli elementi che caratterizzano il reddito di lavoro autonomo sono:</a:t>
            </a:r>
          </a:p>
          <a:p>
            <a:pPr algn="just"/>
            <a:r>
              <a:rPr lang="it-IT" sz="1400" u="sng" dirty="0">
                <a:solidFill>
                  <a:srgbClr val="737373"/>
                </a:solidFill>
                <a:latin typeface="Arial" panose="020B0604020202020204" pitchFamily="34" charset="0"/>
                <a:cs typeface="Arial" panose="020B0604020202020204" pitchFamily="34" charset="0"/>
              </a:rPr>
              <a:t>requisito della professionalità</a:t>
            </a:r>
            <a:r>
              <a:rPr lang="it-IT" sz="1400" dirty="0">
                <a:solidFill>
                  <a:srgbClr val="737373"/>
                </a:solidFill>
                <a:latin typeface="Arial" panose="020B0604020202020204" pitchFamily="34" charset="0"/>
                <a:cs typeface="Arial" panose="020B0604020202020204" pitchFamily="34" charset="0"/>
              </a:rPr>
              <a:t>: sussiste quando un soggetto pone in essere una pluralità di atti coordinati e finalizzati verso un identico scopo, sia pure prefissato in astratto;</a:t>
            </a:r>
          </a:p>
          <a:p>
            <a:pPr algn="just"/>
            <a:r>
              <a:rPr lang="it-IT" sz="1400" u="sng" dirty="0">
                <a:solidFill>
                  <a:srgbClr val="737373"/>
                </a:solidFill>
                <a:latin typeface="Arial" panose="020B0604020202020204" pitchFamily="34" charset="0"/>
                <a:cs typeface="Arial" panose="020B0604020202020204" pitchFamily="34" charset="0"/>
              </a:rPr>
              <a:t>requisito dell’abitualità</a:t>
            </a:r>
            <a:r>
              <a:rPr lang="it-IT" sz="1400" dirty="0">
                <a:solidFill>
                  <a:srgbClr val="737373"/>
                </a:solidFill>
                <a:latin typeface="Arial" panose="020B0604020202020204" pitchFamily="34" charset="0"/>
                <a:cs typeface="Arial" panose="020B0604020202020204" pitchFamily="34" charset="0"/>
              </a:rPr>
              <a:t>: inteso nel senso che l’attività deve essere posta in essere con regolarità, stabilità e sistematicità (cfr. Ministero delle Finanze, risposta al quesito del 23 Maggio 1987). Tale requisito non implica l’esclusività, pertanto sono compatibili con essa altre attività produttrici di reddito.</a:t>
            </a:r>
          </a:p>
          <a:p>
            <a:pPr algn="just"/>
            <a:r>
              <a:rPr lang="it-IT" sz="1400" u="sng" dirty="0">
                <a:solidFill>
                  <a:srgbClr val="737373"/>
                </a:solidFill>
                <a:latin typeface="Arial" panose="020B0604020202020204" pitchFamily="34" charset="0"/>
                <a:cs typeface="Arial" panose="020B0604020202020204" pitchFamily="34" charset="0"/>
              </a:rPr>
              <a:t>assenza del vincolo della subordinazione;</a:t>
            </a:r>
          </a:p>
          <a:p>
            <a:pPr algn="just"/>
            <a:r>
              <a:rPr lang="it-IT" sz="1400" u="sng" dirty="0">
                <a:solidFill>
                  <a:srgbClr val="737373"/>
                </a:solidFill>
                <a:latin typeface="Arial" panose="020B0604020202020204" pitchFamily="34" charset="0"/>
                <a:cs typeface="Arial" panose="020B0604020202020204" pitchFamily="34" charset="0"/>
              </a:rPr>
              <a:t>prevalenza del lavoro personale del prestatore d’opera.</a:t>
            </a:r>
          </a:p>
          <a:p>
            <a:pPr algn="just"/>
            <a:endParaRPr lang="it-IT" sz="1400" u="sng" dirty="0">
              <a:solidFill>
                <a:srgbClr val="737373"/>
              </a:solidFill>
              <a:latin typeface="Arial" panose="020B0604020202020204" pitchFamily="34" charset="0"/>
              <a:cs typeface="Arial" panose="020B0604020202020204" pitchFamily="34" charset="0"/>
            </a:endParaRPr>
          </a:p>
          <a:p>
            <a:pPr algn="just"/>
            <a:endParaRPr lang="it-IT" sz="1400" u="sng" dirty="0">
              <a:solidFill>
                <a:srgbClr val="737373"/>
              </a:solidFill>
              <a:latin typeface="Arial" panose="020B0604020202020204" pitchFamily="34" charset="0"/>
              <a:cs typeface="Arial" panose="020B0604020202020204" pitchFamily="34" charset="0"/>
            </a:endParaRPr>
          </a:p>
          <a:p>
            <a:pPr marL="0" indent="0">
              <a:buNone/>
            </a:pPr>
            <a:endParaRPr lang="en-US" sz="1500" dirty="0">
              <a:solidFill>
                <a:srgbClr val="737373"/>
              </a:solidFill>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BCD65750-A7D9-D746-B2CE-C83BFEC2F729}"/>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3</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29" name="Connettore 1 28">
            <a:extLst>
              <a:ext uri="{FF2B5EF4-FFF2-40B4-BE49-F238E27FC236}">
                <a16:creationId xmlns:a16="http://schemas.microsoft.com/office/drawing/2014/main" id="{A15B8C38-65B0-BA4D-BF6E-25A2CFD6917F}"/>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30" name="Rettangolo 19">
            <a:extLst>
              <a:ext uri="{FF2B5EF4-FFF2-40B4-BE49-F238E27FC236}">
                <a16:creationId xmlns:a16="http://schemas.microsoft.com/office/drawing/2014/main" id="{FAE02AAA-D894-304E-A6AC-BFA47D795319}"/>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31" name="Rettangolo 19">
            <a:extLst>
              <a:ext uri="{FF2B5EF4-FFF2-40B4-BE49-F238E27FC236}">
                <a16:creationId xmlns:a16="http://schemas.microsoft.com/office/drawing/2014/main" id="{DBFC59EC-56B1-6541-959E-B103781A97D6}"/>
              </a:ext>
            </a:extLst>
          </p:cNvPr>
          <p:cNvSpPr/>
          <p:nvPr/>
        </p:nvSpPr>
        <p:spPr>
          <a:xfrm>
            <a:off x="4381082" y="187868"/>
            <a:ext cx="4629103"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32" name="Immagine 31">
            <a:extLst>
              <a:ext uri="{FF2B5EF4-FFF2-40B4-BE49-F238E27FC236}">
                <a16:creationId xmlns:a16="http://schemas.microsoft.com/office/drawing/2014/main" id="{0AC74E6D-9195-2141-A788-89A08469EF80}"/>
              </a:ext>
            </a:extLst>
          </p:cNvPr>
          <p:cNvPicPr>
            <a:picLocks noChangeAspect="1"/>
          </p:cNvPicPr>
          <p:nvPr/>
        </p:nvPicPr>
        <p:blipFill>
          <a:blip r:embed="rId3"/>
          <a:stretch>
            <a:fillRect/>
          </a:stretch>
        </p:blipFill>
        <p:spPr>
          <a:xfrm>
            <a:off x="341911" y="4611216"/>
            <a:ext cx="482609" cy="384048"/>
          </a:xfrm>
          <a:prstGeom prst="rect">
            <a:avLst/>
          </a:prstGeom>
        </p:spPr>
      </p:pic>
      <p:sp>
        <p:nvSpPr>
          <p:cNvPr id="33" name="Content Placeholder 2">
            <a:extLst>
              <a:ext uri="{FF2B5EF4-FFF2-40B4-BE49-F238E27FC236}">
                <a16:creationId xmlns:a16="http://schemas.microsoft.com/office/drawing/2014/main" id="{5D136AA9-1286-5E4C-9754-13D51AEC1C8D}"/>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52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2730" y="-72691"/>
            <a:ext cx="4123763" cy="684865"/>
          </a:xfrm>
          <a:prstGeom prst="rect">
            <a:avLst/>
          </a:prstGeom>
        </p:spPr>
        <p:txBody>
          <a:bodyPr vert="horz" lIns="91440" tIns="45720" rIns="91440" bIns="4572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Fatturazione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elettronica</a:t>
            </a:r>
            <a:r>
              <a:rPr lang="en-US" sz="2500" b="1" dirty="0">
                <a:solidFill>
                  <a:srgbClr val="E86007"/>
                </a:solidFill>
                <a:latin typeface="Arial" panose="020B0604020202020204" pitchFamily="34" charset="0"/>
                <a:cs typeface="Arial" panose="020B0604020202020204" pitchFamily="34" charset="0"/>
              </a:rPr>
              <a:t> (1)</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23745" y="665672"/>
            <a:ext cx="8363415" cy="411283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Dal 1 gennaio 2019 entra in vigore l’obbligo di fatturazione elettronica</a:t>
            </a:r>
            <a:r>
              <a:rPr lang="it-IT" sz="1400" dirty="0">
                <a:solidFill>
                  <a:srgbClr val="737373"/>
                </a:solidFill>
                <a:latin typeface="Arial" panose="020B0604020202020204" pitchFamily="34" charset="0"/>
                <a:cs typeface="Arial" panose="020B0604020202020204" pitchFamily="34" charset="0"/>
              </a:rPr>
              <a:t> per la generalità delle cessioni di beni e prestazioni di servizi effettuate tra soggetti residenti, stabiliti o identificati ai fini IVA in Italia (indipendentemente dal fatto che il destinatario della fattura sia un soggetto passivo IVA ovvero un privato consumatore). Sono esonerati dall’obbligo di fatturazione elettronica i soggetti che rientrano nel cosiddetto «regime di vantaggio» ovvero che applicano il «regime forfettario».</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La fatturazione elettronica è un sistema digitale di emissione, trasmissione e conservazione delle fatture che dovranno essere prodotte, trasmesse, archiviate e conservate in un formato digitale chiamato </a:t>
            </a:r>
            <a:r>
              <a:rPr lang="it-IT" sz="1400" b="1" dirty="0">
                <a:solidFill>
                  <a:srgbClr val="737373"/>
                </a:solidFill>
                <a:latin typeface="Arial" panose="020B0604020202020204" pitchFamily="34" charset="0"/>
                <a:cs typeface="Arial" panose="020B0604020202020204" pitchFamily="34" charset="0"/>
              </a:rPr>
              <a:t>XML</a:t>
            </a:r>
            <a:r>
              <a:rPr lang="it-IT" sz="1400" dirty="0">
                <a:solidFill>
                  <a:srgbClr val="737373"/>
                </a:solidFill>
                <a:latin typeface="Arial" panose="020B0604020202020204" pitchFamily="34" charset="0"/>
                <a:cs typeface="Arial" panose="020B0604020202020204" pitchFamily="34" charset="0"/>
              </a:rPr>
              <a:t> (</a:t>
            </a:r>
            <a:r>
              <a:rPr lang="it-IT" sz="1400" dirty="0" err="1">
                <a:solidFill>
                  <a:srgbClr val="737373"/>
                </a:solidFill>
                <a:latin typeface="Arial" panose="020B0604020202020204" pitchFamily="34" charset="0"/>
                <a:cs typeface="Arial" panose="020B0604020202020204" pitchFamily="34" charset="0"/>
              </a:rPr>
              <a:t>eXtensible</a:t>
            </a:r>
            <a:r>
              <a:rPr lang="it-IT" sz="1400" dirty="0">
                <a:solidFill>
                  <a:srgbClr val="737373"/>
                </a:solidFill>
                <a:latin typeface="Arial" panose="020B0604020202020204" pitchFamily="34" charset="0"/>
                <a:cs typeface="Arial" panose="020B0604020202020204" pitchFamily="34" charset="0"/>
              </a:rPr>
              <a:t> Markup Language).</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La fattura elettronica, emessa in formato XML,</a:t>
            </a:r>
            <a:r>
              <a:rPr lang="it-IT" sz="1400" b="1" dirty="0">
                <a:solidFill>
                  <a:srgbClr val="737373"/>
                </a:solidFill>
                <a:latin typeface="Arial" panose="020B0604020202020204" pitchFamily="34" charset="0"/>
                <a:cs typeface="Arial" panose="020B0604020202020204" pitchFamily="34" charset="0"/>
              </a:rPr>
              <a:t> dovrà contenere</a:t>
            </a:r>
            <a:r>
              <a:rPr lang="it-IT" sz="1400" dirty="0">
                <a:solidFill>
                  <a:srgbClr val="737373"/>
                </a:solidFill>
                <a:latin typeface="Arial" panose="020B0604020202020204" pitchFamily="34" charset="0"/>
                <a:cs typeface="Arial" panose="020B0604020202020204" pitchFamily="34" charset="0"/>
              </a:rPr>
              <a:t>:</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 informazioni obbligatorie previste dagli artt. 21 e 21 </a:t>
            </a:r>
            <a:r>
              <a:rPr lang="it-IT" sz="1400" i="1" dirty="0">
                <a:solidFill>
                  <a:srgbClr val="737373"/>
                </a:solidFill>
                <a:latin typeface="Arial" panose="020B0604020202020204" pitchFamily="34" charset="0"/>
                <a:cs typeface="Arial" panose="020B0604020202020204" pitchFamily="34" charset="0"/>
              </a:rPr>
              <a:t>bis </a:t>
            </a:r>
            <a:r>
              <a:rPr lang="it-IT" sz="1400" dirty="0">
                <a:solidFill>
                  <a:srgbClr val="737373"/>
                </a:solidFill>
                <a:latin typeface="Arial" panose="020B0604020202020204" pitchFamily="34" charset="0"/>
                <a:cs typeface="Arial" panose="020B0604020202020204" pitchFamily="34" charset="0"/>
              </a:rPr>
              <a:t>del D.P.R. n. 633/1972;</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 altre informazioni indicate nelle </a:t>
            </a:r>
            <a:r>
              <a:rPr lang="it-IT" sz="1400" u="sng" dirty="0">
                <a:solidFill>
                  <a:srgbClr val="737373"/>
                </a:solidFill>
                <a:latin typeface="Arial" panose="020B0604020202020204" pitchFamily="34" charset="0"/>
                <a:cs typeface="Arial" panose="020B0604020202020204" pitchFamily="34" charset="0"/>
              </a:rPr>
              <a:t>specifiche tecniche</a:t>
            </a:r>
            <a:r>
              <a:rPr lang="it-IT" sz="1400" dirty="0">
                <a:solidFill>
                  <a:srgbClr val="737373"/>
                </a:solidFill>
                <a:latin typeface="Arial" panose="020B0604020202020204" pitchFamily="34" charset="0"/>
                <a:cs typeface="Arial" panose="020B0604020202020204" pitchFamily="34" charset="0"/>
              </a:rPr>
              <a:t>, che possono comprendere anche dati facoltativi utili alla gestione del ciclo attivo e passivo di fatturazione.</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La </a:t>
            </a:r>
            <a:r>
              <a:rPr lang="it-IT" sz="1400" b="1" dirty="0">
                <a:solidFill>
                  <a:srgbClr val="737373"/>
                </a:solidFill>
                <a:latin typeface="Arial" panose="020B0604020202020204" pitchFamily="34" charset="0"/>
                <a:cs typeface="Arial" panose="020B0604020202020204" pitchFamily="34" charset="0"/>
              </a:rPr>
              <a:t>predisposizione della fattura</a:t>
            </a:r>
            <a:r>
              <a:rPr lang="it-IT" sz="1400" dirty="0">
                <a:solidFill>
                  <a:srgbClr val="737373"/>
                </a:solidFill>
                <a:latin typeface="Arial" panose="020B0604020202020204" pitchFamily="34" charset="0"/>
                <a:cs typeface="Arial" panose="020B0604020202020204" pitchFamily="34" charset="0"/>
              </a:rPr>
              <a:t> potrà avvenire tramite: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Procedura WEB;</a:t>
            </a:r>
          </a:p>
          <a:p>
            <a:pPr algn="just">
              <a:spcBef>
                <a:spcPts val="600"/>
              </a:spcBef>
            </a:pPr>
            <a:r>
              <a:rPr lang="it-IT" sz="1400" dirty="0" err="1">
                <a:solidFill>
                  <a:srgbClr val="737373"/>
                </a:solidFill>
                <a:latin typeface="Arial" panose="020B0604020202020204" pitchFamily="34" charset="0"/>
                <a:cs typeface="Arial" panose="020B0604020202020204" pitchFamily="34" charset="0"/>
              </a:rPr>
              <a:t>App</a:t>
            </a:r>
            <a:r>
              <a:rPr lang="it-IT" sz="1400" dirty="0">
                <a:solidFill>
                  <a:srgbClr val="737373"/>
                </a:solidFill>
                <a:latin typeface="Arial" panose="020B0604020202020204" pitchFamily="34" charset="0"/>
                <a:cs typeface="Arial" panose="020B0604020202020204" pitchFamily="34" charset="0"/>
              </a:rPr>
              <a:t> utilizzabile dai dispositivi mobile;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Software da installare sul PC.</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en-US"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30</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484112" y="4870917"/>
            <a:ext cx="259304" cy="20634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284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2730" y="-72691"/>
            <a:ext cx="4123763" cy="684865"/>
          </a:xfrm>
          <a:prstGeom prst="rect">
            <a:avLst/>
          </a:prstGeom>
        </p:spPr>
        <p:txBody>
          <a:bodyPr vert="horz" lIns="91440" tIns="45720" rIns="91440" bIns="4572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Fatturazione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elettronica</a:t>
            </a:r>
            <a:r>
              <a:rPr lang="en-US" sz="2500" b="1" dirty="0">
                <a:solidFill>
                  <a:srgbClr val="E86007"/>
                </a:solidFill>
                <a:latin typeface="Arial" panose="020B0604020202020204" pitchFamily="34" charset="0"/>
                <a:cs typeface="Arial" panose="020B0604020202020204" pitchFamily="34" charset="0"/>
              </a:rPr>
              <a:t> (2)</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38615" y="768289"/>
            <a:ext cx="8474926" cy="4076180"/>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Il processo di fatturazione elettronica </a:t>
            </a:r>
            <a:r>
              <a:rPr lang="it-IT" sz="1400" dirty="0" err="1">
                <a:solidFill>
                  <a:srgbClr val="737373"/>
                </a:solidFill>
                <a:latin typeface="Arial" panose="020B0604020202020204" pitchFamily="34" charset="0"/>
                <a:cs typeface="Arial" panose="020B0604020202020204" pitchFamily="34" charset="0"/>
              </a:rPr>
              <a:t>prevederà</a:t>
            </a:r>
            <a:r>
              <a:rPr lang="it-IT" sz="1400" dirty="0">
                <a:solidFill>
                  <a:srgbClr val="737373"/>
                </a:solidFill>
                <a:latin typeface="Arial" panose="020B0604020202020204" pitchFamily="34" charset="0"/>
                <a:cs typeface="Arial" panose="020B0604020202020204" pitchFamily="34" charset="0"/>
              </a:rPr>
              <a:t> l’utilizzo del </a:t>
            </a:r>
            <a:r>
              <a:rPr lang="it-IT" sz="1400" b="1" dirty="0">
                <a:solidFill>
                  <a:srgbClr val="737373"/>
                </a:solidFill>
                <a:latin typeface="Arial" panose="020B0604020202020204" pitchFamily="34" charset="0"/>
                <a:cs typeface="Arial" panose="020B0604020202020204" pitchFamily="34" charset="0"/>
              </a:rPr>
              <a:t>Sistema di interscambio «</a:t>
            </a:r>
            <a:r>
              <a:rPr lang="it-IT" sz="1400" b="1" dirty="0" err="1">
                <a:solidFill>
                  <a:srgbClr val="737373"/>
                </a:solidFill>
                <a:latin typeface="Arial" panose="020B0604020202020204" pitchFamily="34" charset="0"/>
                <a:cs typeface="Arial" panose="020B0604020202020204" pitchFamily="34" charset="0"/>
              </a:rPr>
              <a:t>SdI</a:t>
            </a:r>
            <a:r>
              <a:rPr lang="it-IT" sz="1400" b="1" dirty="0">
                <a:solidFill>
                  <a:srgbClr val="737373"/>
                </a:solidFill>
                <a:latin typeface="Arial" panose="020B0604020202020204" pitchFamily="34" charset="0"/>
                <a:cs typeface="Arial" panose="020B0604020202020204" pitchFamily="34" charset="0"/>
              </a:rPr>
              <a:t>» </a:t>
            </a:r>
            <a:r>
              <a:rPr lang="it-IT" sz="1400" dirty="0">
                <a:solidFill>
                  <a:srgbClr val="737373"/>
                </a:solidFill>
                <a:latin typeface="Arial" panose="020B0604020202020204" pitchFamily="34" charset="0"/>
                <a:cs typeface="Arial" panose="020B0604020202020204" pitchFamily="34" charset="0"/>
              </a:rPr>
              <a:t>che:</a:t>
            </a:r>
          </a:p>
          <a:p>
            <a:pPr algn="just">
              <a:spcBef>
                <a:spcPts val="600"/>
              </a:spcBef>
            </a:pPr>
            <a:r>
              <a:rPr lang="it-IT" sz="1400" b="1" dirty="0">
                <a:solidFill>
                  <a:srgbClr val="737373"/>
                </a:solidFill>
                <a:latin typeface="Arial" panose="020B0604020202020204" pitchFamily="34" charset="0"/>
                <a:cs typeface="Arial" panose="020B0604020202020204" pitchFamily="34" charset="0"/>
              </a:rPr>
              <a:t>riceverà le fatture elettroniche da parte dell’emittente </a:t>
            </a:r>
            <a:r>
              <a:rPr lang="it-IT" sz="1400" dirty="0">
                <a:solidFill>
                  <a:srgbClr val="737373"/>
                </a:solidFill>
                <a:latin typeface="Arial" panose="020B0604020202020204" pitchFamily="34" charset="0"/>
                <a:cs typeface="Arial" panose="020B0604020202020204" pitchFamily="34" charset="0"/>
              </a:rPr>
              <a:t>e cioè del cedente/prestatore (o di un intermediario), tramite uno dei tre canali di trasmissione – </a:t>
            </a:r>
            <a:r>
              <a:rPr lang="it-IT" sz="1400" dirty="0" err="1">
                <a:solidFill>
                  <a:srgbClr val="737373"/>
                </a:solidFill>
                <a:latin typeface="Arial" panose="020B0604020202020204" pitchFamily="34" charset="0"/>
                <a:cs typeface="Arial" panose="020B0604020202020204" pitchFamily="34" charset="0"/>
              </a:rPr>
              <a:t>Pec</a:t>
            </a:r>
            <a:r>
              <a:rPr lang="it-IT" sz="1400" dirty="0">
                <a:solidFill>
                  <a:srgbClr val="737373"/>
                </a:solidFill>
                <a:latin typeface="Arial" panose="020B0604020202020204" pitchFamily="34" charset="0"/>
                <a:cs typeface="Arial" panose="020B0604020202020204" pitchFamily="34" charset="0"/>
              </a:rPr>
              <a:t>, Intermediario e Portale WEB - al quale verrà rilasciato un riscontro dell’avvenuta trasmissione;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per ogni file della fattura elettronica o lotto di fatture elettroniche correttamente ricevuti, effettuerà successivi controlli del file stesso. In caso di mancato superamento dei controlli verrà recapitata - </a:t>
            </a:r>
            <a:r>
              <a:rPr lang="it-IT" sz="1400" b="1" dirty="0">
                <a:solidFill>
                  <a:srgbClr val="737373"/>
                </a:solidFill>
                <a:latin typeface="Arial" panose="020B0604020202020204" pitchFamily="34" charset="0"/>
                <a:cs typeface="Arial" panose="020B0604020202020204" pitchFamily="34" charset="0"/>
              </a:rPr>
              <a:t>entro 5 giorni</a:t>
            </a:r>
            <a:r>
              <a:rPr lang="it-IT" sz="1400" dirty="0">
                <a:solidFill>
                  <a:srgbClr val="737373"/>
                </a:solidFill>
                <a:latin typeface="Arial" panose="020B0604020202020204" pitchFamily="34" charset="0"/>
                <a:cs typeface="Arial" panose="020B0604020202020204" pitchFamily="34" charset="0"/>
              </a:rPr>
              <a:t> - una “</a:t>
            </a:r>
            <a:r>
              <a:rPr lang="it-IT" sz="1400" u="sng" dirty="0">
                <a:solidFill>
                  <a:srgbClr val="737373"/>
                </a:solidFill>
                <a:latin typeface="Arial" panose="020B0604020202020204" pitchFamily="34" charset="0"/>
                <a:cs typeface="Arial" panose="020B0604020202020204" pitchFamily="34" charset="0"/>
              </a:rPr>
              <a:t>ricevuta di scarto</a:t>
            </a:r>
            <a:r>
              <a:rPr lang="it-IT" sz="1400" dirty="0">
                <a:solidFill>
                  <a:srgbClr val="737373"/>
                </a:solidFill>
                <a:latin typeface="Arial" panose="020B0604020202020204" pitchFamily="34" charset="0"/>
                <a:cs typeface="Arial" panose="020B0604020202020204" pitchFamily="34" charset="0"/>
              </a:rPr>
              <a:t>” del file al soggetto trasmittente sul medesimo canale con cui è stato inviato il file al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La fattura elettronica o le fatture del lotto di cui al file scartato dal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si considereranno </a:t>
            </a:r>
            <a:r>
              <a:rPr lang="it-IT" sz="1400" u="sng" dirty="0">
                <a:solidFill>
                  <a:srgbClr val="737373"/>
                </a:solidFill>
                <a:latin typeface="Arial" panose="020B0604020202020204" pitchFamily="34" charset="0"/>
                <a:cs typeface="Arial" panose="020B0604020202020204" pitchFamily="34" charset="0"/>
              </a:rPr>
              <a:t>non emesse</a:t>
            </a:r>
            <a:r>
              <a:rPr lang="it-IT" sz="1400" dirty="0">
                <a:solidFill>
                  <a:srgbClr val="737373"/>
                </a:solidFill>
                <a:latin typeface="Arial" panose="020B0604020202020204" pitchFamily="34" charset="0"/>
                <a:cs typeface="Arial" panose="020B0604020202020204" pitchFamily="34" charset="0"/>
              </a:rPr>
              <a:t>;</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nel caso in cui il file della fattura sia firmato elettronicamente, effettuerà un controllo sulla validità del </a:t>
            </a:r>
            <a:r>
              <a:rPr lang="it-IT" sz="1400" b="1" dirty="0">
                <a:solidFill>
                  <a:srgbClr val="737373"/>
                </a:solidFill>
                <a:latin typeface="Arial" panose="020B0604020202020204" pitchFamily="34" charset="0"/>
                <a:cs typeface="Arial" panose="020B0604020202020204" pitchFamily="34" charset="0"/>
              </a:rPr>
              <a:t>certificato di firma</a:t>
            </a:r>
            <a:r>
              <a:rPr lang="it-IT" sz="1400" dirty="0">
                <a:solidFill>
                  <a:srgbClr val="737373"/>
                </a:solidFill>
                <a:latin typeface="Arial" panose="020B0604020202020204" pitchFamily="34" charset="0"/>
                <a:cs typeface="Arial" panose="020B0604020202020204" pitchFamily="34" charset="0"/>
              </a:rPr>
              <a:t>. In caso di esito negativo del controllo, il file verrà scartato e verrà inviata una ricevuta di scarto. Anche in questo caso la fattura elettronica o le fatture del lotto di cui al file scartato dal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si considereranno non emesse;</a:t>
            </a:r>
          </a:p>
          <a:p>
            <a:pPr algn="just">
              <a:spcBef>
                <a:spcPts val="600"/>
              </a:spcBef>
            </a:pPr>
            <a:r>
              <a:rPr lang="it-IT" sz="1400" b="1" dirty="0">
                <a:solidFill>
                  <a:srgbClr val="737373"/>
                </a:solidFill>
                <a:latin typeface="Arial" panose="020B0604020202020204" pitchFamily="34" charset="0"/>
                <a:cs typeface="Arial" panose="020B0604020202020204" pitchFamily="34" charset="0"/>
              </a:rPr>
              <a:t>recapiterà la fattura elettronica al soggetto cessionario/committente </a:t>
            </a:r>
            <a:r>
              <a:rPr lang="it-IT" sz="1400" dirty="0">
                <a:solidFill>
                  <a:srgbClr val="737373"/>
                </a:solidFill>
                <a:latin typeface="Arial" panose="020B0604020202020204" pitchFamily="34" charset="0"/>
                <a:cs typeface="Arial" panose="020B0604020202020204" pitchFamily="34" charset="0"/>
              </a:rPr>
              <a:t>(in alternativa, la fattura elettronica potrà essere recapitata dal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per conto del cessionario/committente, ad un intermediario);</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al termine del ciclo, le fatture saranno conservate fiscalmente dallo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mentre dovranno essere conservate ai fini civilistici dal mittente.</a:t>
            </a:r>
          </a:p>
          <a:p>
            <a:pPr algn="just">
              <a:spcBef>
                <a:spcPts val="600"/>
              </a:spcBef>
            </a:pPr>
            <a:endParaRPr lang="en-US"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31</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1" y="4611216"/>
            <a:ext cx="482609" cy="38404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623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2730" y="-72691"/>
            <a:ext cx="4123763" cy="684865"/>
          </a:xfrm>
          <a:prstGeom prst="rect">
            <a:avLst/>
          </a:prstGeom>
        </p:spPr>
        <p:txBody>
          <a:bodyPr vert="horz" lIns="91440" tIns="45720" rIns="91440" bIns="4572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Fatturazione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elettronica</a:t>
            </a:r>
            <a:r>
              <a:rPr lang="en-US" sz="2500" b="1" dirty="0">
                <a:solidFill>
                  <a:srgbClr val="E86007"/>
                </a:solidFill>
                <a:latin typeface="Arial" panose="020B0604020202020204" pitchFamily="34" charset="0"/>
                <a:cs typeface="Arial" panose="020B0604020202020204" pitchFamily="34" charset="0"/>
              </a:rPr>
              <a:t> (3)</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2613" y="859474"/>
            <a:ext cx="8570928" cy="374794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Benefici:</a:t>
            </a:r>
          </a:p>
          <a:p>
            <a:pPr algn="just">
              <a:spcBef>
                <a:spcPts val="600"/>
              </a:spcBef>
            </a:pPr>
            <a:r>
              <a:rPr lang="it-IT" sz="1400" b="1" dirty="0">
                <a:solidFill>
                  <a:srgbClr val="737373"/>
                </a:solidFill>
                <a:latin typeface="Arial" panose="020B0604020202020204" pitchFamily="34" charset="0"/>
                <a:cs typeface="Arial" panose="020B0604020202020204" pitchFamily="34" charset="0"/>
              </a:rPr>
              <a:t>Digitalizzazione di tutti i processi di relazione con clienti e/o fornitori </a:t>
            </a:r>
            <a:r>
              <a:rPr lang="it-IT" sz="1400" dirty="0">
                <a:solidFill>
                  <a:srgbClr val="737373"/>
                </a:solidFill>
                <a:latin typeface="Arial" panose="020B0604020202020204" pitchFamily="34" charset="0"/>
                <a:cs typeface="Arial" panose="020B0604020202020204" pitchFamily="34" charset="0"/>
              </a:rPr>
              <a:t>passando da un processo tradizionale basato su carta alla Fatturazione elettronica che consentirà risparmi legati alla riduzione dell’impiego di manodopera per (i) attività di stampa e imbustamento; (ii) gestione della relazione con il cliente (tempi dedicati a capire se la Fattura è effettivamente arrivata, se è stata presa in carico, se e quando verrà pagata ecc.) e (iii) gestione della conservazione, che introduce risparmi legati all’eliminazione dei costi di gestione dell’archivio cartaceo;</a:t>
            </a:r>
          </a:p>
          <a:p>
            <a:pPr algn="just">
              <a:spcBef>
                <a:spcPts val="600"/>
              </a:spcBef>
            </a:pPr>
            <a:r>
              <a:rPr lang="it-IT" sz="1400" b="1" dirty="0">
                <a:solidFill>
                  <a:srgbClr val="737373"/>
                </a:solidFill>
                <a:latin typeface="Arial" panose="020B0604020202020204" pitchFamily="34" charset="0"/>
                <a:cs typeface="Arial" panose="020B0604020202020204" pitchFamily="34" charset="0"/>
              </a:rPr>
              <a:t>Riduzione dei termini di accertamento da 5 a 3 anni </a:t>
            </a:r>
            <a:r>
              <a:rPr lang="it-IT" sz="1400" dirty="0">
                <a:solidFill>
                  <a:srgbClr val="737373"/>
                </a:solidFill>
                <a:latin typeface="Arial" panose="020B0604020202020204" pitchFamily="34" charset="0"/>
                <a:cs typeface="Arial" panose="020B0604020202020204" pitchFamily="34" charset="0"/>
              </a:rPr>
              <a:t>(sia ai fini IVA sia ai fini delle imposte sui redditi), purché venga garantita la tracciabilità dei pagamenti di ammontare superiore a 500 euro ricevute ed effettuate da/verso controparti).</a:t>
            </a:r>
          </a:p>
          <a:p>
            <a:pPr marL="623888" indent="-446088" algn="just">
              <a:spcBef>
                <a:spcPts val="600"/>
              </a:spcBef>
              <a:buFont typeface="Wingdings" panose="05000000000000000000" pitchFamily="2" charset="2"/>
              <a:buChar char="Ø"/>
            </a:pPr>
            <a:r>
              <a:rPr lang="it-IT" sz="1400" dirty="0">
                <a:solidFill>
                  <a:srgbClr val="737373"/>
                </a:solidFill>
                <a:latin typeface="Arial" panose="020B0604020202020204" pitchFamily="34" charset="0"/>
                <a:cs typeface="Arial" panose="020B0604020202020204" pitchFamily="34" charset="0"/>
              </a:rPr>
              <a:t>	La riduzione non sarà applicabile ai soggetti che effettuano operazioni di commercio al minuto e 	attività assimilate ai sensi dell’art. 22 del D.P.R. n. 633/1972, salvo che non abbiano optato per la 	trasmissione telematica dei corrispettivi giornalieri.</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32</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1" y="4611216"/>
            <a:ext cx="482609" cy="38404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445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113776"/>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Il regime </a:t>
            </a:r>
            <a:r>
              <a:rPr lang="en-US" sz="2500" b="1" dirty="0" err="1">
                <a:solidFill>
                  <a:srgbClr val="E86007"/>
                </a:solidFill>
                <a:latin typeface="Arial" panose="020B0604020202020204" pitchFamily="34" charset="0"/>
                <a:cs typeface="Arial" panose="020B0604020202020204" pitchFamily="34" charset="0"/>
              </a:rPr>
              <a:t>previdenziale</a:t>
            </a:r>
            <a:r>
              <a:rPr lang="en-US" sz="2500" b="1" dirty="0">
                <a:solidFill>
                  <a:srgbClr val="E86007"/>
                </a:solidFill>
                <a:latin typeface="Arial" panose="020B0604020202020204" pitchFamily="34" charset="0"/>
                <a:cs typeface="Arial" panose="020B0604020202020204" pitchFamily="34" charset="0"/>
              </a:rPr>
              <a:t> del libero </a:t>
            </a:r>
            <a:r>
              <a:rPr lang="en-US" sz="2500" b="1" dirty="0" err="1">
                <a:solidFill>
                  <a:srgbClr val="E86007"/>
                </a:solidFill>
                <a:latin typeface="Arial" panose="020B0604020202020204" pitchFamily="34" charset="0"/>
                <a:cs typeface="Arial" panose="020B0604020202020204" pitchFamily="34" charset="0"/>
              </a:rPr>
              <a:t>professionista</a:t>
            </a:r>
            <a:r>
              <a:rPr lang="en-US" sz="2500" b="1" dirty="0">
                <a:solidFill>
                  <a:srgbClr val="E86007"/>
                </a:solidFill>
                <a:latin typeface="Arial" panose="020B0604020202020204" pitchFamily="34" charset="0"/>
                <a:cs typeface="Arial" panose="020B0604020202020204" pitchFamily="34" charset="0"/>
              </a:rPr>
              <a:t> (1)</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2613" y="798641"/>
            <a:ext cx="8514756" cy="3889715"/>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Riferimenti normativi:</a:t>
            </a:r>
          </a:p>
          <a:p>
            <a:pPr algn="just">
              <a:spcBef>
                <a:spcPts val="600"/>
              </a:spcBef>
            </a:pPr>
            <a:r>
              <a:rPr lang="it-IT" sz="1400" b="1" dirty="0">
                <a:solidFill>
                  <a:srgbClr val="737373"/>
                </a:solidFill>
                <a:latin typeface="Arial" panose="020B0604020202020204" pitchFamily="34" charset="0"/>
                <a:cs typeface="Arial" panose="020B0604020202020204" pitchFamily="34" charset="0"/>
              </a:rPr>
              <a:t>Art. 2, comma 26 della Legge n. 335/1995 </a:t>
            </a:r>
            <a:r>
              <a:rPr lang="it-IT" sz="1400" dirty="0">
                <a:solidFill>
                  <a:srgbClr val="737373"/>
                </a:solidFill>
                <a:latin typeface="Arial" panose="020B0604020202020204" pitchFamily="34" charset="0"/>
                <a:cs typeface="Arial" panose="020B0604020202020204" pitchFamily="34" charset="0"/>
              </a:rPr>
              <a:t>prevede testualmente che i «</a:t>
            </a:r>
            <a:r>
              <a:rPr lang="it-IT" sz="1400" i="1" dirty="0">
                <a:solidFill>
                  <a:srgbClr val="737373"/>
                </a:solidFill>
                <a:latin typeface="Arial" panose="020B0604020202020204" pitchFamily="34" charset="0"/>
                <a:cs typeface="Arial" panose="020B0604020202020204" pitchFamily="34" charset="0"/>
              </a:rPr>
              <a:t>i soggetti che esercitano per professione abituale, ancorché non esclusiva, attività di lavoro autonomo, di cui al comma 1 dell’art. 49 del TUIR» </a:t>
            </a:r>
            <a:r>
              <a:rPr lang="it-IT" sz="1400" dirty="0">
                <a:solidFill>
                  <a:srgbClr val="737373"/>
                </a:solidFill>
                <a:latin typeface="Arial" panose="020B0604020202020204" pitchFamily="34" charset="0"/>
                <a:cs typeface="Arial" panose="020B0604020202020204" pitchFamily="34" charset="0"/>
              </a:rPr>
              <a:t>sono tenuti all’iscrizione presso la Gestione separata INPS. </a:t>
            </a:r>
          </a:p>
          <a:p>
            <a:pPr algn="just">
              <a:spcBef>
                <a:spcPts val="600"/>
              </a:spcBef>
            </a:pPr>
            <a:r>
              <a:rPr lang="it-IT" sz="1400" b="1" dirty="0">
                <a:solidFill>
                  <a:srgbClr val="737373"/>
                </a:solidFill>
                <a:latin typeface="Arial" panose="020B0604020202020204" pitchFamily="34" charset="0"/>
                <a:cs typeface="Arial" panose="020B0604020202020204" pitchFamily="34" charset="0"/>
              </a:rPr>
              <a:t>Art. 6 del D.M. 281/1996 </a:t>
            </a:r>
            <a:r>
              <a:rPr lang="it-IT" sz="1400" dirty="0">
                <a:solidFill>
                  <a:srgbClr val="737373"/>
                </a:solidFill>
                <a:latin typeface="Arial" panose="020B0604020202020204" pitchFamily="34" charset="0"/>
                <a:cs typeface="Arial" panose="020B0604020202020204" pitchFamily="34" charset="0"/>
              </a:rPr>
              <a:t>(sulle modalità e sui termini per il versamento contributivo): «</a:t>
            </a:r>
            <a:r>
              <a:rPr lang="it-IT" sz="1400" i="1" dirty="0">
                <a:solidFill>
                  <a:srgbClr val="737373"/>
                </a:solidFill>
                <a:latin typeface="Arial" panose="020B0604020202020204" pitchFamily="34" charset="0"/>
                <a:cs typeface="Arial" panose="020B0604020202020204" pitchFamily="34" charset="0"/>
              </a:rPr>
              <a:t>non sono soggetti alla contribuzione di cui al presente decreto i redditi già assoggettati ad altro titolo a contribuzione previdenziale obbligatoria». </a:t>
            </a:r>
            <a:r>
              <a:rPr lang="it-IT" sz="1400" dirty="0">
                <a:solidFill>
                  <a:srgbClr val="737373"/>
                </a:solidFill>
                <a:latin typeface="Arial" panose="020B0604020202020204" pitchFamily="34" charset="0"/>
                <a:cs typeface="Arial" panose="020B0604020202020204" pitchFamily="34" charset="0"/>
              </a:rPr>
              <a:t>Pertanto, i liberi professionisti sono tenuti al pagamento del contributo alla Gestione separata, relativamente ai redditi professionali non assoggettati a contribuzione previdenziale obbligatoria presso l’Ente previdenziale di categoria. </a:t>
            </a:r>
          </a:p>
          <a:p>
            <a:pPr algn="just">
              <a:spcBef>
                <a:spcPts val="600"/>
              </a:spcBef>
            </a:pPr>
            <a:endParaRPr lang="it-IT" sz="12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2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2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a:t>
            </a:r>
            <a:r>
              <a:rPr lang="it-IT" sz="1400" i="1" dirty="0">
                <a:solidFill>
                  <a:srgbClr val="737373"/>
                </a:solidFill>
                <a:latin typeface="Arial" panose="020B0604020202020204" pitchFamily="34" charset="0"/>
                <a:cs typeface="Arial" panose="020B0604020202020204" pitchFamily="34" charset="0"/>
              </a:rPr>
              <a:t>I soggetti che esercitano per professione abituale, ancorché non esclusiva, le attività di lavoro autonomo di cui all’art. 53 comma 1 del TUIR, sono destinatari dell’obbligo contributivo alla Gestione separata INPS nel caso in cui svolgano attività il cui esercizio non è subordinato all’iscrizione ad apposito albo professionale, oppure allorquando il reddito prodotto non risulti assoggettato a contribuzione previdenziale obbligatoria presso l’Ente previdenziale di categoria secondo il rispettivo statuto o regolamento</a:t>
            </a:r>
            <a:r>
              <a:rPr lang="it-IT" sz="1400" dirty="0">
                <a:solidFill>
                  <a:srgbClr val="737373"/>
                </a:solidFill>
                <a:latin typeface="Arial" panose="020B0604020202020204" pitchFamily="34" charset="0"/>
                <a:cs typeface="Arial" panose="020B0604020202020204" pitchFamily="34" charset="0"/>
              </a:rPr>
              <a:t>» (Cfr. Circolare INPS n. 72 del 10 aprile 2015). </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33</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3" name="Freccia a destra 2">
            <a:extLst>
              <a:ext uri="{FF2B5EF4-FFF2-40B4-BE49-F238E27FC236}">
                <a16:creationId xmlns:a16="http://schemas.microsoft.com/office/drawing/2014/main" id="{F7BB77E0-7E6C-4374-833F-2968D9D89E38}"/>
              </a:ext>
            </a:extLst>
          </p:cNvPr>
          <p:cNvSpPr/>
          <p:nvPr/>
        </p:nvSpPr>
        <p:spPr>
          <a:xfrm rot="5400000">
            <a:off x="4162159" y="2876055"/>
            <a:ext cx="617034" cy="381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17216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113776"/>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Il regime </a:t>
            </a:r>
            <a:r>
              <a:rPr lang="en-US" sz="2500" b="1" dirty="0" err="1">
                <a:solidFill>
                  <a:srgbClr val="E86007"/>
                </a:solidFill>
                <a:latin typeface="Arial" panose="020B0604020202020204" pitchFamily="34" charset="0"/>
                <a:cs typeface="Arial" panose="020B0604020202020204" pitchFamily="34" charset="0"/>
              </a:rPr>
              <a:t>previdenziale</a:t>
            </a:r>
            <a:r>
              <a:rPr lang="en-US" sz="2500" b="1" dirty="0">
                <a:solidFill>
                  <a:srgbClr val="E86007"/>
                </a:solidFill>
                <a:latin typeface="Arial" panose="020B0604020202020204" pitchFamily="34" charset="0"/>
                <a:cs typeface="Arial" panose="020B0604020202020204" pitchFamily="34" charset="0"/>
              </a:rPr>
              <a:t> del libero </a:t>
            </a:r>
            <a:r>
              <a:rPr lang="en-US" sz="2500" b="1" dirty="0" err="1">
                <a:solidFill>
                  <a:srgbClr val="E86007"/>
                </a:solidFill>
                <a:latin typeface="Arial" panose="020B0604020202020204" pitchFamily="34" charset="0"/>
                <a:cs typeface="Arial" panose="020B0604020202020204" pitchFamily="34" charset="0"/>
              </a:rPr>
              <a:t>professionista</a:t>
            </a:r>
            <a:r>
              <a:rPr lang="en-US" sz="2500" b="1" dirty="0">
                <a:solidFill>
                  <a:srgbClr val="E86007"/>
                </a:solidFill>
                <a:latin typeface="Arial" panose="020B0604020202020204" pitchFamily="34" charset="0"/>
                <a:cs typeface="Arial" panose="020B0604020202020204" pitchFamily="34" charset="0"/>
              </a:rPr>
              <a:t> (2)</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79140" y="798641"/>
            <a:ext cx="8549269" cy="3919325"/>
          </a:xfrm>
          <a:prstGeom prst="rect">
            <a:avLst/>
          </a:prstGeom>
        </p:spPr>
        <p:txBody>
          <a:bodyPr vert="horz"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300" b="1" dirty="0">
                <a:solidFill>
                  <a:srgbClr val="737373"/>
                </a:solidFill>
                <a:latin typeface="Arial" panose="020B0604020202020204" pitchFamily="34" charset="0"/>
                <a:cs typeface="Arial" panose="020B0604020202020204" pitchFamily="34" charset="0"/>
              </a:rPr>
              <a:t>Normativa applicabile per l’iscrizione ad INARCASSA per gli Ingegneri ed Architetti liberi professionisti:</a:t>
            </a:r>
          </a:p>
          <a:p>
            <a:pPr marL="0" indent="0" algn="just">
              <a:spcBef>
                <a:spcPts val="600"/>
              </a:spcBef>
              <a:buNone/>
            </a:pPr>
            <a:endParaRPr lang="it-IT" sz="1300" b="1" dirty="0">
              <a:solidFill>
                <a:srgbClr val="737373"/>
              </a:solidFill>
              <a:latin typeface="Arial" panose="020B0604020202020204" pitchFamily="34" charset="0"/>
              <a:cs typeface="Arial" panose="020B0604020202020204" pitchFamily="34" charset="0"/>
            </a:endParaRPr>
          </a:p>
          <a:p>
            <a:pPr marL="0" indent="0" algn="just">
              <a:lnSpc>
                <a:spcPct val="150000"/>
              </a:lnSpc>
              <a:spcBef>
                <a:spcPts val="600"/>
              </a:spcBef>
              <a:buNone/>
            </a:pPr>
            <a:r>
              <a:rPr lang="it-IT" sz="1300" dirty="0">
                <a:solidFill>
                  <a:srgbClr val="737373"/>
                </a:solidFill>
                <a:latin typeface="Arial" panose="020B0604020202020204" pitchFamily="34" charset="0"/>
                <a:cs typeface="Arial" panose="020B0604020202020204" pitchFamily="34" charset="0"/>
              </a:rPr>
              <a:t> Ai sensi dell’art. 21, comma 5 della Legge n. 6/1981 ed </a:t>
            </a:r>
            <a:r>
              <a:rPr lang="it-IT" sz="1300" b="1" dirty="0">
                <a:solidFill>
                  <a:srgbClr val="737373"/>
                </a:solidFill>
                <a:latin typeface="Arial" panose="020B0604020202020204" pitchFamily="34" charset="0"/>
                <a:cs typeface="Arial" panose="020B0604020202020204" pitchFamily="34" charset="0"/>
              </a:rPr>
              <a:t>art. 7 Statuto di INARCASSA</a:t>
            </a:r>
            <a:r>
              <a:rPr lang="it-IT" sz="1300" dirty="0">
                <a:solidFill>
                  <a:srgbClr val="737373"/>
                </a:solidFill>
                <a:latin typeface="Arial" panose="020B0604020202020204" pitchFamily="34" charset="0"/>
                <a:cs typeface="Arial" panose="020B0604020202020204" pitchFamily="34" charset="0"/>
              </a:rPr>
              <a:t>, gli ingegneri ed architetti che esercitano la libera professione con carattere di continuità, devono iscriversi ad INARCASSA, essendo contestualmente:</a:t>
            </a:r>
          </a:p>
          <a:p>
            <a:pPr algn="just">
              <a:lnSpc>
                <a:spcPct val="150000"/>
              </a:lnSpc>
              <a:spcBef>
                <a:spcPts val="600"/>
              </a:spcBef>
            </a:pPr>
            <a:r>
              <a:rPr lang="it-IT" sz="1300" dirty="0">
                <a:solidFill>
                  <a:srgbClr val="737373"/>
                </a:solidFill>
                <a:latin typeface="Arial" panose="020B0604020202020204" pitchFamily="34" charset="0"/>
                <a:cs typeface="Arial" panose="020B0604020202020204" pitchFamily="34" charset="0"/>
              </a:rPr>
              <a:t>Iscritti all’albo professionale;</a:t>
            </a:r>
          </a:p>
          <a:p>
            <a:pPr algn="just">
              <a:lnSpc>
                <a:spcPct val="150000"/>
              </a:lnSpc>
              <a:spcBef>
                <a:spcPts val="600"/>
              </a:spcBef>
            </a:pPr>
            <a:r>
              <a:rPr lang="it-IT" sz="1300" dirty="0">
                <a:solidFill>
                  <a:srgbClr val="737373"/>
                </a:solidFill>
                <a:latin typeface="Arial" panose="020B0604020202020204" pitchFamily="34" charset="0"/>
                <a:cs typeface="Arial" panose="020B0604020202020204" pitchFamily="34" charset="0"/>
              </a:rPr>
              <a:t>Titolari della P. IVA;</a:t>
            </a:r>
          </a:p>
          <a:p>
            <a:pPr algn="just">
              <a:lnSpc>
                <a:spcPct val="150000"/>
              </a:lnSpc>
              <a:spcBef>
                <a:spcPts val="600"/>
              </a:spcBef>
            </a:pPr>
            <a:r>
              <a:rPr lang="it-IT" sz="1300" dirty="0">
                <a:solidFill>
                  <a:srgbClr val="737373"/>
                </a:solidFill>
                <a:latin typeface="Arial" panose="020B0604020202020204" pitchFamily="34" charset="0"/>
                <a:cs typeface="Arial" panose="020B0604020202020204" pitchFamily="34" charset="0"/>
              </a:rPr>
              <a:t>Non iscritti ad altra forma di previdenza obbligatoria, in dipendenza di un rapporto di lavoro subordinato o comunque altra attività esercitata.</a:t>
            </a:r>
          </a:p>
          <a:p>
            <a:pPr marL="0" indent="0" algn="just">
              <a:spcBef>
                <a:spcPts val="600"/>
              </a:spcBef>
              <a:buNone/>
            </a:pPr>
            <a:endParaRPr lang="it-IT" sz="1200" b="1"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34</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5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113776"/>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Il regime </a:t>
            </a:r>
            <a:r>
              <a:rPr lang="en-US" sz="2500" b="1" dirty="0" err="1">
                <a:solidFill>
                  <a:srgbClr val="E86007"/>
                </a:solidFill>
                <a:latin typeface="Arial" panose="020B0604020202020204" pitchFamily="34" charset="0"/>
                <a:cs typeface="Arial" panose="020B0604020202020204" pitchFamily="34" charset="0"/>
              </a:rPr>
              <a:t>previdenziale</a:t>
            </a:r>
            <a:r>
              <a:rPr lang="en-US" sz="2500" b="1" dirty="0">
                <a:solidFill>
                  <a:srgbClr val="E86007"/>
                </a:solidFill>
                <a:latin typeface="Arial" panose="020B0604020202020204" pitchFamily="34" charset="0"/>
                <a:cs typeface="Arial" panose="020B0604020202020204" pitchFamily="34" charset="0"/>
              </a:rPr>
              <a:t> del libero </a:t>
            </a:r>
            <a:r>
              <a:rPr lang="en-US" sz="2500" b="1" dirty="0" err="1">
                <a:solidFill>
                  <a:srgbClr val="E86007"/>
                </a:solidFill>
                <a:latin typeface="Arial" panose="020B0604020202020204" pitchFamily="34" charset="0"/>
                <a:cs typeface="Arial" panose="020B0604020202020204" pitchFamily="34" charset="0"/>
              </a:rPr>
              <a:t>professionista</a:t>
            </a:r>
            <a:r>
              <a:rPr lang="en-US" sz="2500" b="1" dirty="0">
                <a:solidFill>
                  <a:srgbClr val="E86007"/>
                </a:solidFill>
                <a:latin typeface="Arial" panose="020B0604020202020204" pitchFamily="34" charset="0"/>
                <a:cs typeface="Arial" panose="020B0604020202020204" pitchFamily="34" charset="0"/>
              </a:rPr>
              <a:t> (3)</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2613" y="939126"/>
            <a:ext cx="8514756" cy="3889715"/>
          </a:xfrm>
          <a:prstGeom prst="rect">
            <a:avLst/>
          </a:prstGeom>
        </p:spPr>
        <p:txBody>
          <a:bodyPr vert="horz"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600"/>
              </a:spcBef>
              <a:buNone/>
            </a:pPr>
            <a:r>
              <a:rPr lang="it-IT" sz="1300" dirty="0">
                <a:solidFill>
                  <a:srgbClr val="737373"/>
                </a:solidFill>
                <a:latin typeface="Arial" panose="020B0604020202020204" pitchFamily="34" charset="0"/>
                <a:cs typeface="Arial" panose="020B0604020202020204" pitchFamily="34" charset="0"/>
              </a:rPr>
              <a:t>La contribuzione dovuta ad INARCASSA è composta dal:</a:t>
            </a:r>
          </a:p>
          <a:p>
            <a:pPr algn="just">
              <a:lnSpc>
                <a:spcPct val="150000"/>
              </a:lnSpc>
              <a:spcBef>
                <a:spcPts val="600"/>
              </a:spcBef>
            </a:pPr>
            <a:r>
              <a:rPr lang="it-IT" sz="1300" b="1" dirty="0">
                <a:solidFill>
                  <a:srgbClr val="737373"/>
                </a:solidFill>
                <a:latin typeface="Arial" panose="020B0604020202020204" pitchFamily="34" charset="0"/>
                <a:cs typeface="Arial" panose="020B0604020202020204" pitchFamily="34" charset="0"/>
              </a:rPr>
              <a:t>contributo soggettivo: </a:t>
            </a:r>
            <a:r>
              <a:rPr lang="it-IT" sz="1300" dirty="0">
                <a:solidFill>
                  <a:srgbClr val="737373"/>
                </a:solidFill>
                <a:latin typeface="Arial" panose="020B0604020202020204" pitchFamily="34" charset="0"/>
                <a:cs typeface="Arial" panose="020B0604020202020204" pitchFamily="34" charset="0"/>
              </a:rPr>
              <a:t>obbligatorio per i soggetti che rispettano il requisito previsto dall’art. 7 dello Statuto è calcolato in misura percentuale sul reddito da lavoro autonomo determinato ai fini fiscali;</a:t>
            </a:r>
            <a:r>
              <a:rPr lang="it-IT" sz="1300" b="1" dirty="0">
                <a:solidFill>
                  <a:srgbClr val="737373"/>
                </a:solidFill>
                <a:latin typeface="Arial" panose="020B0604020202020204" pitchFamily="34" charset="0"/>
                <a:cs typeface="Arial" panose="020B0604020202020204" pitchFamily="34" charset="0"/>
              </a:rPr>
              <a:t> </a:t>
            </a:r>
          </a:p>
          <a:p>
            <a:pPr algn="just">
              <a:lnSpc>
                <a:spcPct val="150000"/>
              </a:lnSpc>
              <a:spcBef>
                <a:spcPts val="600"/>
              </a:spcBef>
            </a:pPr>
            <a:r>
              <a:rPr lang="it-IT" sz="1300" b="1" dirty="0">
                <a:solidFill>
                  <a:srgbClr val="737373"/>
                </a:solidFill>
                <a:latin typeface="Arial" panose="020B0604020202020204" pitchFamily="34" charset="0"/>
                <a:cs typeface="Arial" panose="020B0604020202020204" pitchFamily="34" charset="0"/>
              </a:rPr>
              <a:t>contributo integrativo: </a:t>
            </a:r>
            <a:r>
              <a:rPr lang="it-IT" sz="1300" dirty="0">
                <a:solidFill>
                  <a:srgbClr val="737373"/>
                </a:solidFill>
                <a:latin typeface="Arial" panose="020B0604020202020204" pitchFamily="34" charset="0"/>
                <a:cs typeface="Arial" panose="020B0604020202020204" pitchFamily="34" charset="0"/>
              </a:rPr>
              <a:t>obbligatorio per tutti i professionisti iscritti all’albo professionale e titolari di P.IVA individuale, nonché per le associazioni o società di professionisti e di ingegneria, è calcolato in misura percentuale (4%) sul volume d’affari professionale dichiarato ai fini IVA. Tale contributo non concorre alla formazione del reddito professionale ai fini fiscali. Il pagamento del solo contributo integrativo non comporta l’esclusione dal versamento alla Gestione separata INPS. </a:t>
            </a:r>
          </a:p>
          <a:p>
            <a:pPr marL="0" indent="0" algn="just">
              <a:lnSpc>
                <a:spcPct val="150000"/>
              </a:lnSpc>
              <a:spcBef>
                <a:spcPts val="600"/>
              </a:spcBef>
              <a:buNone/>
            </a:pPr>
            <a:endParaRPr lang="it-IT" sz="1300" b="1" dirty="0">
              <a:solidFill>
                <a:srgbClr val="737373"/>
              </a:solidFill>
              <a:latin typeface="Arial" panose="020B0604020202020204" pitchFamily="34" charset="0"/>
              <a:cs typeface="Arial" panose="020B0604020202020204" pitchFamily="34" charset="0"/>
            </a:endParaRPr>
          </a:p>
          <a:p>
            <a:pPr marL="0" indent="0" algn="just">
              <a:lnSpc>
                <a:spcPct val="150000"/>
              </a:lnSpc>
              <a:spcBef>
                <a:spcPts val="600"/>
              </a:spcBef>
              <a:buNone/>
            </a:pPr>
            <a:r>
              <a:rPr lang="it-IT" sz="1300" b="1" dirty="0">
                <a:solidFill>
                  <a:srgbClr val="737373"/>
                </a:solidFill>
                <a:latin typeface="Arial" panose="020B0604020202020204" pitchFamily="34" charset="0"/>
                <a:cs typeface="Arial" panose="020B0604020202020204" pitchFamily="34" charset="0"/>
              </a:rPr>
              <a:t>Pertanto, i soggetti che producono redditi da lavoro autonomo, ai sensi dell’art. 53 del TUIR e, contemporaneamente, hanno un rapporto di lavoro subordinato non possono essere assoggettati alla contribuzione soggettiva obbligatoria presso INARCASSA. </a:t>
            </a:r>
          </a:p>
          <a:p>
            <a:pPr marL="0" indent="0" algn="just">
              <a:spcBef>
                <a:spcPts val="600"/>
              </a:spcBef>
              <a:buNone/>
            </a:pPr>
            <a:endParaRPr lang="it-IT" sz="1200" b="1"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35</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441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113776"/>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Il regime </a:t>
            </a:r>
            <a:r>
              <a:rPr lang="en-US" sz="2500" b="1" dirty="0" err="1">
                <a:solidFill>
                  <a:srgbClr val="E86007"/>
                </a:solidFill>
                <a:latin typeface="Arial" panose="020B0604020202020204" pitchFamily="34" charset="0"/>
                <a:cs typeface="Arial" panose="020B0604020202020204" pitchFamily="34" charset="0"/>
              </a:rPr>
              <a:t>previdenziale</a:t>
            </a:r>
            <a:r>
              <a:rPr lang="en-US" sz="2500" b="1" dirty="0">
                <a:solidFill>
                  <a:srgbClr val="E86007"/>
                </a:solidFill>
                <a:latin typeface="Arial" panose="020B0604020202020204" pitchFamily="34" charset="0"/>
                <a:cs typeface="Arial" panose="020B0604020202020204" pitchFamily="34" charset="0"/>
              </a:rPr>
              <a:t> del libero </a:t>
            </a:r>
            <a:r>
              <a:rPr lang="en-US" sz="2500" b="1" dirty="0" err="1">
                <a:solidFill>
                  <a:srgbClr val="E86007"/>
                </a:solidFill>
                <a:latin typeface="Arial" panose="020B0604020202020204" pitchFamily="34" charset="0"/>
                <a:cs typeface="Arial" panose="020B0604020202020204" pitchFamily="34" charset="0"/>
              </a:rPr>
              <a:t>professionista</a:t>
            </a:r>
            <a:r>
              <a:rPr lang="en-US" sz="2500" b="1" dirty="0">
                <a:solidFill>
                  <a:srgbClr val="E86007"/>
                </a:solidFill>
                <a:latin typeface="Arial" panose="020B0604020202020204" pitchFamily="34" charset="0"/>
                <a:cs typeface="Arial" panose="020B0604020202020204" pitchFamily="34" charset="0"/>
              </a:rPr>
              <a:t> (4)</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2613" y="798641"/>
            <a:ext cx="8514756" cy="3889715"/>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300" b="1" dirty="0">
                <a:solidFill>
                  <a:srgbClr val="737373"/>
                </a:solidFill>
                <a:latin typeface="Arial" panose="020B0604020202020204" pitchFamily="34" charset="0"/>
                <a:cs typeface="Arial" panose="020B0604020202020204" pitchFamily="34" charset="0"/>
              </a:rPr>
              <a:t>Interpello n. 35 del 15 ottobre 2010 Ministero Lavoro e Politiche sociali: </a:t>
            </a:r>
          </a:p>
          <a:p>
            <a:pPr marL="0" indent="0" algn="just">
              <a:spcBef>
                <a:spcPts val="600"/>
              </a:spcBef>
              <a:buNone/>
            </a:pPr>
            <a:r>
              <a:rPr lang="it-IT" sz="1300" dirty="0">
                <a:solidFill>
                  <a:srgbClr val="737373"/>
                </a:solidFill>
                <a:latin typeface="Arial" panose="020B0604020202020204" pitchFamily="34" charset="0"/>
                <a:cs typeface="Arial" panose="020B0604020202020204" pitchFamily="34" charset="0"/>
              </a:rPr>
              <a:t>Il Consiglio Nazionale degli Architetti, Pianificatori, Paesaggisti e Conservatori ha chiesto se sia legittimo assoggettare alla Gestione Separata INPS </a:t>
            </a:r>
            <a:r>
              <a:rPr lang="it-IT" sz="1300" u="sng" dirty="0">
                <a:solidFill>
                  <a:srgbClr val="737373"/>
                </a:solidFill>
                <a:latin typeface="Arial" panose="020B0604020202020204" pitchFamily="34" charset="0"/>
                <a:cs typeface="Arial" panose="020B0604020202020204" pitchFamily="34" charset="0"/>
              </a:rPr>
              <a:t>l’attività professionale autonoma continuativa svolta dai professionisti che esercitano, contemporaneamente ed in via principale non esclusiva, altra attività professionale autonoma continuativa per la quale è previsto l’obbligo di iscrizione e contribuzione ad INARCASSA</a:t>
            </a:r>
            <a:r>
              <a:rPr lang="it-IT" sz="1300" dirty="0">
                <a:solidFill>
                  <a:srgbClr val="737373"/>
                </a:solidFill>
                <a:latin typeface="Arial" panose="020B0604020202020204" pitchFamily="34" charset="0"/>
                <a:cs typeface="Arial" panose="020B0604020202020204" pitchFamily="34" charset="0"/>
              </a:rPr>
              <a:t>, in considerazione del fatto che </a:t>
            </a:r>
            <a:r>
              <a:rPr lang="it-IT" sz="1300" b="1" dirty="0">
                <a:solidFill>
                  <a:srgbClr val="737373"/>
                </a:solidFill>
                <a:latin typeface="Arial" panose="020B0604020202020204" pitchFamily="34" charset="0"/>
                <a:cs typeface="Arial" panose="020B0604020202020204" pitchFamily="34" charset="0"/>
              </a:rPr>
              <a:t>viene utilizzata la stessa partita IVA </a:t>
            </a:r>
            <a:r>
              <a:rPr lang="it-IT" sz="1300" dirty="0">
                <a:solidFill>
                  <a:srgbClr val="737373"/>
                </a:solidFill>
                <a:latin typeface="Arial" panose="020B0604020202020204" pitchFamily="34" charset="0"/>
                <a:cs typeface="Arial" panose="020B0604020202020204" pitchFamily="34" charset="0"/>
              </a:rPr>
              <a:t>e che </a:t>
            </a:r>
            <a:r>
              <a:rPr lang="it-IT" sz="1300" b="1" dirty="0">
                <a:solidFill>
                  <a:srgbClr val="737373"/>
                </a:solidFill>
                <a:latin typeface="Arial" panose="020B0604020202020204" pitchFamily="34" charset="0"/>
                <a:cs typeface="Arial" panose="020B0604020202020204" pitchFamily="34" charset="0"/>
              </a:rPr>
              <a:t>i redditi prodotti confluiscono nel medesimo quadro E</a:t>
            </a:r>
            <a:r>
              <a:rPr lang="it-IT" sz="1300" dirty="0">
                <a:solidFill>
                  <a:srgbClr val="737373"/>
                </a:solidFill>
                <a:latin typeface="Arial" panose="020B0604020202020204" pitchFamily="34" charset="0"/>
                <a:cs typeface="Arial" panose="020B0604020202020204" pitchFamily="34" charset="0"/>
              </a:rPr>
              <a:t>. </a:t>
            </a:r>
          </a:p>
          <a:p>
            <a:pPr marL="0" indent="0" algn="just">
              <a:spcBef>
                <a:spcPts val="600"/>
              </a:spcBef>
              <a:buNone/>
            </a:pPr>
            <a:r>
              <a:rPr lang="it-IT" sz="1300" dirty="0">
                <a:solidFill>
                  <a:srgbClr val="737373"/>
                </a:solidFill>
                <a:latin typeface="Arial" panose="020B0604020202020204" pitchFamily="34" charset="0"/>
                <a:cs typeface="Arial" panose="020B0604020202020204" pitchFamily="34" charset="0"/>
              </a:rPr>
              <a:t>Considerato che l’obbligo di iscrizione ad INARCASSA sussiste nella misura in cui ricorrano determinati presupposti (iscrizione albo professionale; possesso della P.IVA; non assoggettamento ad altre forme di previdenza obbligatoria (es. INPS).</a:t>
            </a:r>
          </a:p>
          <a:p>
            <a:pPr marL="0" indent="0" algn="just">
              <a:spcBef>
                <a:spcPts val="600"/>
              </a:spcBef>
              <a:buNone/>
            </a:pPr>
            <a:endParaRPr lang="it-IT" sz="13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300" dirty="0">
                <a:solidFill>
                  <a:srgbClr val="737373"/>
                </a:solidFill>
                <a:latin typeface="Arial" panose="020B0604020202020204" pitchFamily="34" charset="0"/>
                <a:cs typeface="Arial" panose="020B0604020202020204" pitchFamily="34" charset="0"/>
              </a:rPr>
              <a:t>L’obbligo d’iscrizione alla Gestione Separata INPS sussiste allorquando non è prevista una specifica Cassa previdenziale o anche se prevista l’attività non risulta iscrivibile. </a:t>
            </a:r>
            <a:r>
              <a:rPr lang="it-IT" sz="1300" b="1" dirty="0">
                <a:solidFill>
                  <a:srgbClr val="737373"/>
                </a:solidFill>
                <a:latin typeface="Arial" panose="020B0604020202020204" pitchFamily="34" charset="0"/>
                <a:cs typeface="Arial" panose="020B0604020202020204" pitchFamily="34" charset="0"/>
              </a:rPr>
              <a:t>Vale la regola dell’esclusività</a:t>
            </a:r>
            <a:r>
              <a:rPr lang="it-IT" sz="1300" dirty="0">
                <a:solidFill>
                  <a:srgbClr val="737373"/>
                </a:solidFill>
                <a:latin typeface="Arial" panose="020B0604020202020204" pitchFamily="34" charset="0"/>
                <a:cs typeface="Arial" panose="020B0604020202020204" pitchFamily="34" charset="0"/>
              </a:rPr>
              <a:t> nel senso che l’iscrizione ad INARCASSA esclude che per la stessa attività si effettui l’iscrizione alla Gestione Separata INPS poiché i contributi dovuti sui redditi professionali non possono essere soggetti a più gestioni contemporaneamente. </a:t>
            </a:r>
          </a:p>
          <a:p>
            <a:pPr marL="0" indent="0" algn="just">
              <a:spcBef>
                <a:spcPts val="600"/>
              </a:spcBef>
              <a:buNone/>
            </a:pPr>
            <a:r>
              <a:rPr lang="it-IT" sz="1300" b="1" dirty="0">
                <a:solidFill>
                  <a:srgbClr val="737373"/>
                </a:solidFill>
                <a:latin typeface="Arial" panose="020B0604020202020204" pitchFamily="34" charset="0"/>
                <a:cs typeface="Arial" panose="020B0604020202020204" pitchFamily="34" charset="0"/>
              </a:rPr>
              <a:t>Per cui, per i soggetti che svolgono l’attività di libero professionista, iscritti all’ordine di appartenenza e titolari di partita IVA, si deve considerare non sussistente l’obbligo di gestione separata INPS qualora per la stessa attività già si versino i contributi ad INARCASSA, stante la specifica esclusione di tali soggetti dal fondo INPS operata dalla legge che dispone l’obbligo di iscrizione alla Gestione Separata di cui all’art. 2, comma 26, L. n. 335/1995 per i lavoratori autonomi di cui all’art. 2222 c.c. non iscrivibili alla «Cassa» di categoria. </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36</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2" name="Freccia a destra 1">
            <a:extLst>
              <a:ext uri="{FF2B5EF4-FFF2-40B4-BE49-F238E27FC236}">
                <a16:creationId xmlns:a16="http://schemas.microsoft.com/office/drawing/2014/main" id="{CA37F2ED-37E0-45FB-85D8-76EA59669B33}"/>
              </a:ext>
            </a:extLst>
          </p:cNvPr>
          <p:cNvSpPr/>
          <p:nvPr/>
        </p:nvSpPr>
        <p:spPr>
          <a:xfrm rot="5400000">
            <a:off x="4255815" y="2477894"/>
            <a:ext cx="289933" cy="398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29710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113776"/>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Il regime </a:t>
            </a:r>
            <a:r>
              <a:rPr lang="en-US" sz="2500" b="1" dirty="0" err="1">
                <a:solidFill>
                  <a:srgbClr val="E86007"/>
                </a:solidFill>
                <a:latin typeface="Arial" panose="020B0604020202020204" pitchFamily="34" charset="0"/>
                <a:cs typeface="Arial" panose="020B0604020202020204" pitchFamily="34" charset="0"/>
              </a:rPr>
              <a:t>previdenziale</a:t>
            </a:r>
            <a:r>
              <a:rPr lang="en-US" sz="2500" b="1" dirty="0">
                <a:solidFill>
                  <a:srgbClr val="E86007"/>
                </a:solidFill>
                <a:latin typeface="Arial" panose="020B0604020202020204" pitchFamily="34" charset="0"/>
                <a:cs typeface="Arial" panose="020B0604020202020204" pitchFamily="34" charset="0"/>
              </a:rPr>
              <a:t> del libero </a:t>
            </a:r>
            <a:r>
              <a:rPr lang="en-US" sz="2500" b="1" dirty="0" err="1">
                <a:solidFill>
                  <a:srgbClr val="E86007"/>
                </a:solidFill>
                <a:latin typeface="Arial" panose="020B0604020202020204" pitchFamily="34" charset="0"/>
                <a:cs typeface="Arial" panose="020B0604020202020204" pitchFamily="34" charset="0"/>
              </a:rPr>
              <a:t>professionista</a:t>
            </a:r>
            <a:r>
              <a:rPr lang="en-US" sz="2500" b="1" dirty="0">
                <a:solidFill>
                  <a:srgbClr val="E86007"/>
                </a:solidFill>
                <a:latin typeface="Arial" panose="020B0604020202020204" pitchFamily="34" charset="0"/>
                <a:cs typeface="Arial" panose="020B0604020202020204" pitchFamily="34" charset="0"/>
              </a:rPr>
              <a:t> (5)</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2613" y="798641"/>
            <a:ext cx="8514756" cy="3889715"/>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Corte di Cassazione, sentenza n. 30344 del 18 dicembre 2017: </a:t>
            </a:r>
          </a:p>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Il Caso</a:t>
            </a:r>
            <a:r>
              <a:rPr lang="it-IT" sz="1400" dirty="0">
                <a:solidFill>
                  <a:srgbClr val="737373"/>
                </a:solidFill>
                <a:latin typeface="Arial" panose="020B0604020202020204" pitchFamily="34" charset="0"/>
                <a:cs typeface="Arial" panose="020B0604020202020204" pitchFamily="34" charset="0"/>
              </a:rPr>
              <a:t>: Ingegnere, iscritto all’Albo degli Ingegneri ed Architetti che, oltre ad essere lavoratore dipendente iscritto al Fondo Pensioni Lavoratori dipendenti, aveva svolto nel periodo 2007 attività libero professionale, per la quale aveva versato il contributo integrativo ad INARCASSA e, contestualmente, omesso il pagamento dei contributi alla Gestione Separata INPS. </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Per tale motivo, l’INPS gli notificava l’avviso di debito con cui gli richiedeva il pagamento di contributi omessi in favore della Gestione Separata INPS.</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Decisione della Corte di Cassazione:</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L’iscrizione ad INARCASSA è preclusa ai professionisti che siano iscritti ad </a:t>
            </a:r>
            <a:r>
              <a:rPr lang="it-IT" sz="1400" b="1" dirty="0">
                <a:solidFill>
                  <a:srgbClr val="737373"/>
                </a:solidFill>
                <a:latin typeface="Arial" panose="020B0604020202020204" pitchFamily="34" charset="0"/>
                <a:cs typeface="Arial" panose="020B0604020202020204" pitchFamily="34" charset="0"/>
              </a:rPr>
              <a:t>altre forme di previdenza obbligatoria in dipendenza di un rapporto di lavoro subordinato o comunque di altra attività esercitata. </a:t>
            </a:r>
            <a:r>
              <a:rPr lang="it-IT" sz="1400" dirty="0">
                <a:solidFill>
                  <a:srgbClr val="737373"/>
                </a:solidFill>
                <a:latin typeface="Arial" panose="020B0604020202020204" pitchFamily="34" charset="0"/>
                <a:cs typeface="Arial" panose="020B0604020202020204" pitchFamily="34" charset="0"/>
              </a:rPr>
              <a:t>Costoro infatti non sono tenuti al versamento del contributo soggettivo, bensì unicamente di quello integrativo (che non può mettere capo alla costituzione di una posizione previdenziale).</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Il contributo integrativo si giustifica esclusivamente in relazione alla necessità di INARCASSA di disporre di un’ulteriore forma di entrate con cui sopperire alle prestazioni cui è tenuta, ed è ripetibile nei confronti del beneficiario della prestazione professionale; dunque, in realtà, è posto a carico di soggetti terzi estranei alla categoria professionale cui appartiene il professionista e di cui INARCASSA è ente esponenziale.</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37</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2" name="Freccia a destra 1">
            <a:extLst>
              <a:ext uri="{FF2B5EF4-FFF2-40B4-BE49-F238E27FC236}">
                <a16:creationId xmlns:a16="http://schemas.microsoft.com/office/drawing/2014/main" id="{CA37F2ED-37E0-45FB-85D8-76EA59669B33}"/>
              </a:ext>
            </a:extLst>
          </p:cNvPr>
          <p:cNvSpPr/>
          <p:nvPr/>
        </p:nvSpPr>
        <p:spPr>
          <a:xfrm rot="5400000">
            <a:off x="4255814" y="2303286"/>
            <a:ext cx="289933" cy="398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8819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113776"/>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Il regime </a:t>
            </a:r>
            <a:r>
              <a:rPr lang="en-US" sz="2500" b="1" dirty="0" err="1">
                <a:solidFill>
                  <a:srgbClr val="E86007"/>
                </a:solidFill>
                <a:latin typeface="Arial" panose="020B0604020202020204" pitchFamily="34" charset="0"/>
                <a:cs typeface="Arial" panose="020B0604020202020204" pitchFamily="34" charset="0"/>
              </a:rPr>
              <a:t>previdenziale</a:t>
            </a:r>
            <a:r>
              <a:rPr lang="en-US" sz="2500" b="1" dirty="0">
                <a:solidFill>
                  <a:srgbClr val="E86007"/>
                </a:solidFill>
                <a:latin typeface="Arial" panose="020B0604020202020204" pitchFamily="34" charset="0"/>
                <a:cs typeface="Arial" panose="020B0604020202020204" pitchFamily="34" charset="0"/>
              </a:rPr>
              <a:t> del libero </a:t>
            </a:r>
            <a:r>
              <a:rPr lang="en-US" sz="2500" b="1" dirty="0" err="1">
                <a:solidFill>
                  <a:srgbClr val="E86007"/>
                </a:solidFill>
                <a:latin typeface="Arial" panose="020B0604020202020204" pitchFamily="34" charset="0"/>
                <a:cs typeface="Arial" panose="020B0604020202020204" pitchFamily="34" charset="0"/>
              </a:rPr>
              <a:t>professionista</a:t>
            </a:r>
            <a:r>
              <a:rPr lang="en-US" sz="2500" b="1">
                <a:solidFill>
                  <a:srgbClr val="E86007"/>
                </a:solidFill>
                <a:latin typeface="Arial" panose="020B0604020202020204" pitchFamily="34" charset="0"/>
                <a:cs typeface="Arial" panose="020B0604020202020204" pitchFamily="34" charset="0"/>
              </a:rPr>
              <a:t> (6)</a:t>
            </a:r>
            <a:endParaRPr lang="en-US" sz="25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2613" y="798641"/>
            <a:ext cx="8514756" cy="3889715"/>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200" dirty="0">
                <a:solidFill>
                  <a:srgbClr val="737373"/>
                </a:solidFill>
                <a:latin typeface="Arial" panose="020B0604020202020204" pitchFamily="34" charset="0"/>
                <a:cs typeface="Arial" panose="020B0604020202020204" pitchFamily="34" charset="0"/>
              </a:rPr>
              <a:t>Data la complessità del quadro normativo e giurisprudenziale descritto, l’INPS con la </a:t>
            </a:r>
            <a:r>
              <a:rPr lang="it-IT" sz="1200" b="1" dirty="0">
                <a:solidFill>
                  <a:srgbClr val="737373"/>
                </a:solidFill>
                <a:latin typeface="Arial" panose="020B0604020202020204" pitchFamily="34" charset="0"/>
                <a:cs typeface="Arial" panose="020B0604020202020204" pitchFamily="34" charset="0"/>
              </a:rPr>
              <a:t>Circolare n. 72 del 2015</a:t>
            </a:r>
            <a:r>
              <a:rPr lang="it-IT" sz="1200" dirty="0">
                <a:solidFill>
                  <a:srgbClr val="737373"/>
                </a:solidFill>
                <a:latin typeface="Arial" panose="020B0604020202020204" pitchFamily="34" charset="0"/>
                <a:cs typeface="Arial" panose="020B0604020202020204" pitchFamily="34" charset="0"/>
              </a:rPr>
              <a:t> ha fornito, a titolo meramente esemplificativo, la seguente tabella in cui sono individuate le attività che sono attratte nella professione di ingegnere ed architetto anche qualora svolte in virtù di un contratto di collaborazione coordinata e continuativa ovvero di un contratto a progetto:</a:t>
            </a:r>
          </a:p>
          <a:p>
            <a:pPr marL="0" indent="0" algn="just">
              <a:spcBef>
                <a:spcPts val="600"/>
              </a:spcBef>
              <a:buNone/>
            </a:pPr>
            <a:endParaRPr lang="it-IT" sz="12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2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2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38</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graphicFrame>
        <p:nvGraphicFramePr>
          <p:cNvPr id="5" name="Tabella 4">
            <a:extLst>
              <a:ext uri="{FF2B5EF4-FFF2-40B4-BE49-F238E27FC236}">
                <a16:creationId xmlns:a16="http://schemas.microsoft.com/office/drawing/2014/main" id="{2EDE2EE3-125E-4EBD-8584-E6D91541F8E8}"/>
              </a:ext>
            </a:extLst>
          </p:cNvPr>
          <p:cNvGraphicFramePr>
            <a:graphicFrameLocks noGrp="1"/>
          </p:cNvGraphicFramePr>
          <p:nvPr>
            <p:extLst>
              <p:ext uri="{D42A27DB-BD31-4B8C-83A1-F6EECF244321}">
                <p14:modId xmlns:p14="http://schemas.microsoft.com/office/powerpoint/2010/main" val="1404406965"/>
              </p:ext>
            </p:extLst>
          </p:nvPr>
        </p:nvGraphicFramePr>
        <p:xfrm>
          <a:off x="342613" y="1483506"/>
          <a:ext cx="8333036" cy="3236732"/>
        </p:xfrm>
        <a:graphic>
          <a:graphicData uri="http://schemas.openxmlformats.org/drawingml/2006/table">
            <a:tbl>
              <a:tblPr>
                <a:tableStyleId>{5C22544A-7EE6-4342-B048-85BDC9FD1C3A}</a:tableStyleId>
              </a:tblPr>
              <a:tblGrid>
                <a:gridCol w="6398216">
                  <a:extLst>
                    <a:ext uri="{9D8B030D-6E8A-4147-A177-3AD203B41FA5}">
                      <a16:colId xmlns:a16="http://schemas.microsoft.com/office/drawing/2014/main" val="4179154090"/>
                    </a:ext>
                  </a:extLst>
                </a:gridCol>
                <a:gridCol w="1248931">
                  <a:extLst>
                    <a:ext uri="{9D8B030D-6E8A-4147-A177-3AD203B41FA5}">
                      <a16:colId xmlns:a16="http://schemas.microsoft.com/office/drawing/2014/main" val="1544381452"/>
                    </a:ext>
                  </a:extLst>
                </a:gridCol>
                <a:gridCol w="685889">
                  <a:extLst>
                    <a:ext uri="{9D8B030D-6E8A-4147-A177-3AD203B41FA5}">
                      <a16:colId xmlns:a16="http://schemas.microsoft.com/office/drawing/2014/main" val="614333752"/>
                    </a:ext>
                  </a:extLst>
                </a:gridCol>
              </a:tblGrid>
              <a:tr h="204215">
                <a:tc>
                  <a:txBody>
                    <a:bodyPr/>
                    <a:lstStyle/>
                    <a:p>
                      <a:pPr algn="l" fontAlgn="b"/>
                      <a:r>
                        <a:rPr lang="it-IT" sz="800" b="1" u="none" strike="noStrike" dirty="0">
                          <a:effectLst/>
                          <a:latin typeface="Arial" panose="020B0604020202020204" pitchFamily="34" charset="0"/>
                          <a:cs typeface="Arial" panose="020B0604020202020204" pitchFamily="34" charset="0"/>
                        </a:rPr>
                        <a:t>Incarichi</a:t>
                      </a:r>
                      <a:endParaRPr lang="it-IT" sz="800" b="1" i="0" u="none" strike="noStrike" dirty="0">
                        <a:solidFill>
                          <a:srgbClr val="FFFFFF"/>
                        </a:solidFill>
                        <a:effectLst/>
                        <a:latin typeface="Arial" panose="020B0604020202020204" pitchFamily="34" charset="0"/>
                        <a:cs typeface="Arial" panose="020B0604020202020204" pitchFamily="34" charset="0"/>
                      </a:endParaRPr>
                    </a:p>
                  </a:txBody>
                  <a:tcPr marL="4844" marR="4844" marT="4844" marB="0" anchor="b"/>
                </a:tc>
                <a:tc>
                  <a:txBody>
                    <a:bodyPr/>
                    <a:lstStyle/>
                    <a:p>
                      <a:pPr algn="l" fontAlgn="b"/>
                      <a:r>
                        <a:rPr lang="it-IT" sz="800" b="1" u="none" strike="noStrike" dirty="0">
                          <a:effectLst/>
                          <a:latin typeface="Arial" panose="020B0604020202020204" pitchFamily="34" charset="0"/>
                          <a:cs typeface="Arial" panose="020B0604020202020204" pitchFamily="34" charset="0"/>
                        </a:rPr>
                        <a:t>Gestione separata INPS</a:t>
                      </a:r>
                      <a:endParaRPr lang="it-IT" sz="800" b="1" i="0" u="none" strike="noStrike" dirty="0">
                        <a:solidFill>
                          <a:srgbClr val="FFFFFF"/>
                        </a:solidFill>
                        <a:effectLst/>
                        <a:latin typeface="Arial" panose="020B0604020202020204" pitchFamily="34" charset="0"/>
                        <a:cs typeface="Arial" panose="020B0604020202020204" pitchFamily="34" charset="0"/>
                      </a:endParaRPr>
                    </a:p>
                  </a:txBody>
                  <a:tcPr marL="4844" marR="4844" marT="4844" marB="0" anchor="b"/>
                </a:tc>
                <a:tc>
                  <a:txBody>
                    <a:bodyPr/>
                    <a:lstStyle/>
                    <a:p>
                      <a:pPr algn="l" fontAlgn="b"/>
                      <a:r>
                        <a:rPr lang="it-IT" sz="800" b="1" u="none" strike="noStrike" dirty="0">
                          <a:effectLst/>
                          <a:latin typeface="Arial" panose="020B0604020202020204" pitchFamily="34" charset="0"/>
                          <a:cs typeface="Arial" panose="020B0604020202020204" pitchFamily="34" charset="0"/>
                        </a:rPr>
                        <a:t>INARCASSA</a:t>
                      </a:r>
                      <a:endParaRPr lang="it-IT" sz="800" b="1" i="0" u="none" strike="noStrike" dirty="0">
                        <a:solidFill>
                          <a:srgbClr val="FFFFFF"/>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1008490655"/>
                  </a:ext>
                </a:extLst>
              </a:tr>
              <a:tr h="189676">
                <a:tc>
                  <a:txBody>
                    <a:bodyPr/>
                    <a:lstStyle/>
                    <a:p>
                      <a:pPr algn="l" fontAlgn="b"/>
                      <a:r>
                        <a:rPr lang="it-IT" sz="800" u="none" strike="noStrike" dirty="0">
                          <a:effectLst/>
                          <a:latin typeface="Arial" panose="020B0604020202020204" pitchFamily="34" charset="0"/>
                          <a:cs typeface="Arial" panose="020B0604020202020204" pitchFamily="34" charset="0"/>
                        </a:rPr>
                        <a:t>Ingegnere perito balistico</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r>
                        <a:rPr lang="it-IT" sz="800" u="none" strike="noStrike">
                          <a:effectLst/>
                          <a:latin typeface="Arial" panose="020B0604020202020204" pitchFamily="34" charset="0"/>
                          <a:cs typeface="Arial" panose="020B0604020202020204" pitchFamily="34" charset="0"/>
                        </a:rPr>
                        <a:t>x</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3244915961"/>
                  </a:ext>
                </a:extLst>
              </a:tr>
              <a:tr h="189676">
                <a:tc>
                  <a:txBody>
                    <a:bodyPr/>
                    <a:lstStyle/>
                    <a:p>
                      <a:pPr algn="l" fontAlgn="b"/>
                      <a:r>
                        <a:rPr lang="it-IT" sz="800" u="none" strike="noStrike" dirty="0">
                          <a:effectLst/>
                          <a:latin typeface="Arial" panose="020B0604020202020204" pitchFamily="34" charset="0"/>
                          <a:cs typeface="Arial" panose="020B0604020202020204" pitchFamily="34" charset="0"/>
                        </a:rPr>
                        <a:t>Consulente commerciale per società che vende </a:t>
                      </a:r>
                      <a:r>
                        <a:rPr lang="it-IT" sz="800" u="none" strike="noStrike" dirty="0" err="1">
                          <a:effectLst/>
                          <a:latin typeface="Arial" panose="020B0604020202020204" pitchFamily="34" charset="0"/>
                          <a:cs typeface="Arial" panose="020B0604020202020204" pitchFamily="34" charset="0"/>
                        </a:rPr>
                        <a:t>computers</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r>
                        <a:rPr lang="it-IT" sz="800" u="none" strike="noStrike" dirty="0">
                          <a:effectLst/>
                          <a:latin typeface="Arial" panose="020B0604020202020204" pitchFamily="34" charset="0"/>
                          <a:cs typeface="Arial" panose="020B0604020202020204" pitchFamily="34" charset="0"/>
                        </a:rPr>
                        <a:t>x</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endParaRPr lang="it-IT" sz="800" b="0" i="0" u="none" strike="noStrike">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2430318083"/>
                  </a:ext>
                </a:extLst>
              </a:tr>
              <a:tr h="189676">
                <a:tc>
                  <a:txBody>
                    <a:bodyPr/>
                    <a:lstStyle/>
                    <a:p>
                      <a:pPr algn="l" fontAlgn="b"/>
                      <a:r>
                        <a:rPr lang="it-IT" sz="800" u="none" strike="noStrike" dirty="0">
                          <a:effectLst/>
                          <a:latin typeface="Arial" panose="020B0604020202020204" pitchFamily="34" charset="0"/>
                          <a:cs typeface="Arial" panose="020B0604020202020204" pitchFamily="34" charset="0"/>
                        </a:rPr>
                        <a:t>Procacciatore d'affari e consulente commerciale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r>
                        <a:rPr lang="it-IT" sz="800" u="none" strike="noStrike" dirty="0">
                          <a:effectLst/>
                          <a:latin typeface="Arial" panose="020B0604020202020204" pitchFamily="34" charset="0"/>
                          <a:cs typeface="Arial" panose="020B0604020202020204" pitchFamily="34" charset="0"/>
                        </a:rPr>
                        <a:t>x</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endParaRPr lang="it-IT" sz="800" b="0" i="0" u="none" strike="noStrike">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3893710267"/>
                  </a:ext>
                </a:extLst>
              </a:tr>
              <a:tr h="189676">
                <a:tc>
                  <a:txBody>
                    <a:bodyPr/>
                    <a:lstStyle/>
                    <a:p>
                      <a:pPr algn="l" fontAlgn="b"/>
                      <a:r>
                        <a:rPr lang="it-IT" sz="800" u="none" strike="noStrike">
                          <a:effectLst/>
                          <a:latin typeface="Arial" panose="020B0604020202020204" pitchFamily="34" charset="0"/>
                          <a:cs typeface="Arial" panose="020B0604020202020204" pitchFamily="34" charset="0"/>
                        </a:rPr>
                        <a:t>Ingegnere consulente gestionale</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r>
                        <a:rPr lang="it-IT" sz="800" u="none" strike="noStrike">
                          <a:effectLst/>
                          <a:latin typeface="Arial" panose="020B0604020202020204" pitchFamily="34" charset="0"/>
                          <a:cs typeface="Arial" panose="020B0604020202020204" pitchFamily="34" charset="0"/>
                        </a:rPr>
                        <a:t>x</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3927379411"/>
                  </a:ext>
                </a:extLst>
              </a:tr>
              <a:tr h="189676">
                <a:tc>
                  <a:txBody>
                    <a:bodyPr/>
                    <a:lstStyle/>
                    <a:p>
                      <a:pPr algn="l" fontAlgn="b"/>
                      <a:r>
                        <a:rPr lang="it-IT" sz="800" u="none" strike="noStrike">
                          <a:effectLst/>
                          <a:latin typeface="Arial" panose="020B0604020202020204" pitchFamily="34" charset="0"/>
                          <a:cs typeface="Arial" panose="020B0604020202020204" pitchFamily="34" charset="0"/>
                        </a:rPr>
                        <a:t>Amministratore di condominio</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r>
                        <a:rPr lang="it-IT" sz="800" u="none" strike="noStrike">
                          <a:effectLst/>
                          <a:latin typeface="Arial" panose="020B0604020202020204" pitchFamily="34" charset="0"/>
                          <a:cs typeface="Arial" panose="020B0604020202020204" pitchFamily="34" charset="0"/>
                        </a:rPr>
                        <a:t>x</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1191716684"/>
                  </a:ext>
                </a:extLst>
              </a:tr>
              <a:tr h="189676">
                <a:tc>
                  <a:txBody>
                    <a:bodyPr/>
                    <a:lstStyle/>
                    <a:p>
                      <a:pPr algn="l" fontAlgn="b"/>
                      <a:r>
                        <a:rPr lang="it-IT" sz="800" u="none" strike="noStrike">
                          <a:effectLst/>
                          <a:latin typeface="Arial" panose="020B0604020202020204" pitchFamily="34" charset="0"/>
                          <a:cs typeface="Arial" panose="020B0604020202020204" pitchFamily="34" charset="0"/>
                        </a:rPr>
                        <a:t>Consulente e programmatore informatico</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r>
                        <a:rPr lang="it-IT" sz="800" u="none" strike="noStrike">
                          <a:effectLst/>
                          <a:latin typeface="Arial" panose="020B0604020202020204" pitchFamily="34" charset="0"/>
                          <a:cs typeface="Arial" panose="020B0604020202020204" pitchFamily="34" charset="0"/>
                        </a:rPr>
                        <a:t>x</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1223961865"/>
                  </a:ext>
                </a:extLst>
              </a:tr>
              <a:tr h="189676">
                <a:tc>
                  <a:txBody>
                    <a:bodyPr/>
                    <a:lstStyle/>
                    <a:p>
                      <a:pPr algn="l" fontAlgn="b"/>
                      <a:r>
                        <a:rPr lang="it-IT" sz="800" u="none" strike="noStrike" dirty="0">
                          <a:effectLst/>
                          <a:latin typeface="Arial" panose="020B0604020202020204" pitchFamily="34" charset="0"/>
                          <a:cs typeface="Arial" panose="020B0604020202020204" pitchFamily="34" charset="0"/>
                        </a:rPr>
                        <a:t>Orientatore professionale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r>
                        <a:rPr lang="it-IT" sz="800" u="none" strike="noStrike" dirty="0">
                          <a:effectLst/>
                          <a:latin typeface="Arial" panose="020B0604020202020204" pitchFamily="34" charset="0"/>
                          <a:cs typeface="Arial" panose="020B0604020202020204" pitchFamily="34" charset="0"/>
                        </a:rPr>
                        <a:t>x</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1606382826"/>
                  </a:ext>
                </a:extLst>
              </a:tr>
              <a:tr h="189676">
                <a:tc>
                  <a:txBody>
                    <a:bodyPr/>
                    <a:lstStyle/>
                    <a:p>
                      <a:pPr algn="l" fontAlgn="b"/>
                      <a:r>
                        <a:rPr lang="it-IT" sz="800" u="none" strike="noStrike" dirty="0">
                          <a:effectLst/>
                          <a:latin typeface="Arial" panose="020B0604020202020204" pitchFamily="34" charset="0"/>
                          <a:cs typeface="Arial" panose="020B0604020202020204" pitchFamily="34" charset="0"/>
                        </a:rPr>
                        <a:t>Consulente bancario e finanziario</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r>
                        <a:rPr lang="it-IT" sz="800" u="none" strike="noStrike" dirty="0">
                          <a:effectLst/>
                          <a:latin typeface="Arial" panose="020B0604020202020204" pitchFamily="34" charset="0"/>
                          <a:cs typeface="Arial" panose="020B0604020202020204" pitchFamily="34" charset="0"/>
                        </a:rPr>
                        <a:t>x</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4162954061"/>
                  </a:ext>
                </a:extLst>
              </a:tr>
              <a:tr h="189676">
                <a:tc>
                  <a:txBody>
                    <a:bodyPr/>
                    <a:lstStyle/>
                    <a:p>
                      <a:pPr algn="l" fontAlgn="b"/>
                      <a:r>
                        <a:rPr lang="it-IT" sz="800" u="none" strike="noStrike" dirty="0">
                          <a:effectLst/>
                          <a:latin typeface="Arial" panose="020B0604020202020204" pitchFamily="34" charset="0"/>
                          <a:cs typeface="Arial" panose="020B0604020202020204" pitchFamily="34" charset="0"/>
                        </a:rPr>
                        <a:t>Imprenditore individuale che svolge attività di certificazione dei prodotti farmaceutici</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r>
                        <a:rPr lang="it-IT" sz="800" u="none" strike="noStrike" dirty="0">
                          <a:effectLst/>
                          <a:latin typeface="Arial" panose="020B0604020202020204" pitchFamily="34" charset="0"/>
                          <a:cs typeface="Arial" panose="020B0604020202020204" pitchFamily="34" charset="0"/>
                        </a:rPr>
                        <a:t>x</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939947275"/>
                  </a:ext>
                </a:extLst>
              </a:tr>
              <a:tr h="189676">
                <a:tc>
                  <a:txBody>
                    <a:bodyPr/>
                    <a:lstStyle/>
                    <a:p>
                      <a:pPr algn="l" fontAlgn="b"/>
                      <a:r>
                        <a:rPr lang="it-IT" sz="800" u="none" strike="noStrike" dirty="0">
                          <a:effectLst/>
                          <a:latin typeface="Arial" panose="020B0604020202020204" pitchFamily="34" charset="0"/>
                          <a:cs typeface="Arial" panose="020B0604020202020204" pitchFamily="34" charset="0"/>
                        </a:rPr>
                        <a:t>Consulente ambientale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r>
                        <a:rPr lang="it-IT" sz="800" u="none" strike="noStrike" dirty="0">
                          <a:effectLst/>
                          <a:latin typeface="Arial" panose="020B0604020202020204" pitchFamily="34" charset="0"/>
                          <a:cs typeface="Arial" panose="020B0604020202020204" pitchFamily="34" charset="0"/>
                        </a:rPr>
                        <a:t>x</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1053644375"/>
                  </a:ext>
                </a:extLst>
              </a:tr>
              <a:tr h="377053">
                <a:tc gridSpan="2">
                  <a:txBody>
                    <a:bodyPr/>
                    <a:lstStyle/>
                    <a:p>
                      <a:pPr algn="l" fontAlgn="b"/>
                      <a:r>
                        <a:rPr lang="it-IT" sz="800" u="none" strike="noStrike" dirty="0">
                          <a:effectLst/>
                          <a:latin typeface="Arial" panose="020B0604020202020204" pitchFamily="34" charset="0"/>
                          <a:cs typeface="Arial" panose="020B0604020202020204" pitchFamily="34" charset="0"/>
                        </a:rPr>
                        <a:t>Amministratori </a:t>
                      </a:r>
                      <a:r>
                        <a:rPr lang="it-IT" sz="800" u="none" strike="noStrike" dirty="0" err="1">
                          <a:effectLst/>
                          <a:latin typeface="Arial" panose="020B0604020202020204" pitchFamily="34" charset="0"/>
                          <a:cs typeface="Arial" panose="020B0604020202020204" pitchFamily="34" charset="0"/>
                        </a:rPr>
                        <a:t>CdA</a:t>
                      </a:r>
                      <a:r>
                        <a:rPr lang="it-IT" sz="800" u="none" strike="noStrike" dirty="0">
                          <a:effectLst/>
                          <a:latin typeface="Arial" panose="020B0604020202020204" pitchFamily="34" charset="0"/>
                          <a:cs typeface="Arial" panose="020B0604020202020204" pitchFamily="34" charset="0"/>
                        </a:rPr>
                        <a:t>, di società che svolgono attività di natura tecnica e/o tecnologica connesse con specifica cultura</a:t>
                      </a:r>
                    </a:p>
                    <a:p>
                      <a:pPr algn="l" fontAlgn="b"/>
                      <a:r>
                        <a:rPr lang="it-IT" sz="800" u="none" strike="noStrike" dirty="0">
                          <a:effectLst/>
                          <a:latin typeface="Arial" panose="020B0604020202020204" pitchFamily="34" charset="0"/>
                          <a:cs typeface="Arial" panose="020B0604020202020204" pitchFamily="34" charset="0"/>
                        </a:rPr>
                        <a:t>che gli deriva dalla formazione tipica propria della sua professione (ad es. società operanti nel settore dei trasporti, nel settore dell’energia, </a:t>
                      </a:r>
                    </a:p>
                    <a:p>
                      <a:pPr algn="l" fontAlgn="b"/>
                      <a:r>
                        <a:rPr lang="it-IT" sz="800" u="none" strike="noStrike" dirty="0">
                          <a:effectLst/>
                          <a:latin typeface="Arial" panose="020B0604020202020204" pitchFamily="34" charset="0"/>
                          <a:cs typeface="Arial" panose="020B0604020202020204" pitchFamily="34" charset="0"/>
                        </a:rPr>
                        <a:t>dell’edilizia, ecc.)</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hMerge="1">
                  <a:txBody>
                    <a:bodyPr/>
                    <a:lstStyle/>
                    <a:p>
                      <a:endParaRPr lang="it-IT"/>
                    </a:p>
                  </a:txBody>
                  <a:tcPr/>
                </a:tc>
                <a:tc>
                  <a:txBody>
                    <a:bodyPr/>
                    <a:lstStyle/>
                    <a:p>
                      <a:pPr algn="ctr" fontAlgn="b"/>
                      <a:r>
                        <a:rPr lang="it-IT" sz="800" u="none" strike="noStrike" dirty="0">
                          <a:effectLst/>
                          <a:latin typeface="Arial" panose="020B0604020202020204" pitchFamily="34" charset="0"/>
                          <a:cs typeface="Arial" panose="020B0604020202020204" pitchFamily="34" charset="0"/>
                        </a:rPr>
                        <a:t>x</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1918862296"/>
                  </a:ext>
                </a:extLst>
              </a:tr>
              <a:tr h="189676">
                <a:tc>
                  <a:txBody>
                    <a:bodyPr/>
                    <a:lstStyle/>
                    <a:p>
                      <a:pPr algn="l" fontAlgn="b"/>
                      <a:r>
                        <a:rPr lang="it-IT" sz="800" u="none" strike="noStrike" dirty="0">
                          <a:effectLst/>
                          <a:latin typeface="Arial" panose="020B0604020202020204" pitchFamily="34" charset="0"/>
                          <a:cs typeface="Arial" panose="020B0604020202020204" pitchFamily="34" charset="0"/>
                        </a:rPr>
                        <a:t>Project manager nel settore ICT - telefonia mobile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r>
                        <a:rPr lang="it-IT" sz="800" u="none" strike="noStrike" dirty="0">
                          <a:effectLst/>
                          <a:latin typeface="Arial" panose="020B0604020202020204" pitchFamily="34" charset="0"/>
                          <a:cs typeface="Arial" panose="020B0604020202020204" pitchFamily="34" charset="0"/>
                        </a:rPr>
                        <a:t>x</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4091875083"/>
                  </a:ext>
                </a:extLst>
              </a:tr>
              <a:tr h="189676">
                <a:tc>
                  <a:txBody>
                    <a:bodyPr/>
                    <a:lstStyle/>
                    <a:p>
                      <a:pPr algn="l" fontAlgn="b"/>
                      <a:r>
                        <a:rPr lang="it-IT" sz="800" u="none" strike="noStrike" dirty="0">
                          <a:effectLst/>
                          <a:latin typeface="Arial" panose="020B0604020202020204" pitchFamily="34" charset="0"/>
                          <a:cs typeface="Arial" panose="020B0604020202020204" pitchFamily="34" charset="0"/>
                        </a:rPr>
                        <a:t>Consulente commerciale (attività finalizzata alle vendite)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r>
                        <a:rPr lang="it-IT" sz="800" u="none" strike="noStrike" dirty="0">
                          <a:effectLst/>
                          <a:latin typeface="Arial" panose="020B0604020202020204" pitchFamily="34" charset="0"/>
                          <a:cs typeface="Arial" panose="020B0604020202020204" pitchFamily="34" charset="0"/>
                        </a:rPr>
                        <a:t>x</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3010997872"/>
                  </a:ext>
                </a:extLst>
              </a:tr>
              <a:tr h="189676">
                <a:tc>
                  <a:txBody>
                    <a:bodyPr/>
                    <a:lstStyle/>
                    <a:p>
                      <a:pPr algn="l" fontAlgn="b"/>
                      <a:r>
                        <a:rPr lang="it-IT" sz="800" u="none" strike="noStrike" dirty="0">
                          <a:effectLst/>
                          <a:latin typeface="Arial" panose="020B0604020202020204" pitchFamily="34" charset="0"/>
                          <a:cs typeface="Arial" panose="020B0604020202020204" pitchFamily="34" charset="0"/>
                        </a:rPr>
                        <a:t>Consulente della movimentazione e trasporto di merci pericolose; assistente al RSPP</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r>
                        <a:rPr lang="it-IT" sz="800" u="none" strike="noStrike" dirty="0">
                          <a:effectLst/>
                          <a:latin typeface="Arial" panose="020B0604020202020204" pitchFamily="34" charset="0"/>
                          <a:cs typeface="Arial" panose="020B0604020202020204" pitchFamily="34" charset="0"/>
                        </a:rPr>
                        <a:t>x</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3165209740"/>
                  </a:ext>
                </a:extLst>
              </a:tr>
              <a:tr h="189676">
                <a:tc>
                  <a:txBody>
                    <a:bodyPr/>
                    <a:lstStyle/>
                    <a:p>
                      <a:pPr algn="l" fontAlgn="b"/>
                      <a:r>
                        <a:rPr lang="it-IT" sz="800" u="none" strike="noStrike" dirty="0">
                          <a:effectLst/>
                          <a:latin typeface="Arial" panose="020B0604020202020204" pitchFamily="34" charset="0"/>
                          <a:cs typeface="Arial" panose="020B0604020202020204" pitchFamily="34" charset="0"/>
                        </a:rPr>
                        <a:t>Partecipanti ai Consigli nazionali od Ordini territoriali della categoria di appartenenza, o degli Enti di previdenza privati/privatizzati</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endParaRPr lang="it-IT" sz="800" b="0" i="0" u="none" strike="noStrike">
                        <a:solidFill>
                          <a:srgbClr val="000000"/>
                        </a:solidFill>
                        <a:effectLst/>
                        <a:latin typeface="Arial" panose="020B0604020202020204" pitchFamily="34" charset="0"/>
                        <a:cs typeface="Arial" panose="020B0604020202020204" pitchFamily="34" charset="0"/>
                      </a:endParaRPr>
                    </a:p>
                  </a:txBody>
                  <a:tcPr marL="4844" marR="4844" marT="4844" marB="0" anchor="b"/>
                </a:tc>
                <a:tc>
                  <a:txBody>
                    <a:bodyPr/>
                    <a:lstStyle/>
                    <a:p>
                      <a:pPr algn="ctr" fontAlgn="b"/>
                      <a:r>
                        <a:rPr lang="it-IT" sz="800" u="none" strike="noStrike" dirty="0">
                          <a:effectLst/>
                          <a:latin typeface="Arial" panose="020B0604020202020204" pitchFamily="34" charset="0"/>
                          <a:cs typeface="Arial" panose="020B0604020202020204" pitchFamily="34" charset="0"/>
                        </a:rPr>
                        <a:t> x</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4844" marR="4844" marT="4844" marB="0" anchor="b"/>
                </a:tc>
                <a:extLst>
                  <a:ext uri="{0D108BD9-81ED-4DB2-BD59-A6C34878D82A}">
                    <a16:rowId xmlns:a16="http://schemas.microsoft.com/office/drawing/2014/main" val="2632495081"/>
                  </a:ext>
                </a:extLst>
              </a:tr>
            </a:tbl>
          </a:graphicData>
        </a:graphic>
      </p:graphicFrame>
    </p:spTree>
    <p:extLst>
      <p:ext uri="{BB962C8B-B14F-4D97-AF65-F5344CB8AC3E}">
        <p14:creationId xmlns:p14="http://schemas.microsoft.com/office/powerpoint/2010/main" val="2977392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113776"/>
            <a:ext cx="4123763" cy="684865"/>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Il regime </a:t>
            </a:r>
            <a:r>
              <a:rPr lang="en-US" sz="2500" b="1" dirty="0" err="1">
                <a:solidFill>
                  <a:srgbClr val="E86007"/>
                </a:solidFill>
                <a:latin typeface="Arial" panose="020B0604020202020204" pitchFamily="34" charset="0"/>
                <a:cs typeface="Arial" panose="020B0604020202020204" pitchFamily="34" charset="0"/>
              </a:rPr>
              <a:t>previdenziale</a:t>
            </a:r>
            <a:r>
              <a:rPr lang="en-US" sz="2500" b="1" dirty="0">
                <a:solidFill>
                  <a:srgbClr val="E86007"/>
                </a:solidFill>
                <a:latin typeface="Arial" panose="020B0604020202020204" pitchFamily="34" charset="0"/>
                <a:cs typeface="Arial" panose="020B0604020202020204" pitchFamily="34" charset="0"/>
              </a:rPr>
              <a:t> del libero </a:t>
            </a:r>
            <a:r>
              <a:rPr lang="en-US" sz="2500" b="1" dirty="0" err="1">
                <a:solidFill>
                  <a:srgbClr val="E86007"/>
                </a:solidFill>
                <a:latin typeface="Arial" panose="020B0604020202020204" pitchFamily="34" charset="0"/>
                <a:cs typeface="Arial" panose="020B0604020202020204" pitchFamily="34" charset="0"/>
              </a:rPr>
              <a:t>professionista</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Associazione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professionale</a:t>
            </a:r>
            <a:r>
              <a:rPr lang="en-US" sz="2500" b="1" dirty="0">
                <a:solidFill>
                  <a:srgbClr val="E86007"/>
                </a:solidFill>
                <a:latin typeface="Arial" panose="020B0604020202020204" pitchFamily="34" charset="0"/>
                <a:cs typeface="Arial" panose="020B0604020202020204" pitchFamily="34" charset="0"/>
              </a:rPr>
              <a:t> </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2613" y="798641"/>
            <a:ext cx="8514756" cy="3889715"/>
          </a:xfrm>
          <a:prstGeom prst="rect">
            <a:avLst/>
          </a:prstGeom>
        </p:spPr>
        <p:txBody>
          <a:bodyPr vert="horz"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L’associazione professionale (art. 1 Legge n. 1815/1939) non ha obblighi diretti verso INARCASSA </a:t>
            </a:r>
            <a:r>
              <a:rPr lang="it-IT" sz="1400" dirty="0">
                <a:solidFill>
                  <a:srgbClr val="737373"/>
                </a:solidFill>
                <a:latin typeface="Arial" panose="020B0604020202020204" pitchFamily="34" charset="0"/>
                <a:cs typeface="Arial" panose="020B0604020202020204" pitchFamily="34" charset="0"/>
              </a:rPr>
              <a:t>in quanto sia gli obblighi dichiarativi che quelli contributivi ricadono unicamente sugli associati, in rapporto alla rispettiva quota associativa. </a:t>
            </a:r>
            <a:endParaRPr lang="it-IT" sz="105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39</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78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30">
            <a:extLst>
              <a:ext uri="{FF2B5EF4-FFF2-40B4-BE49-F238E27FC236}">
                <a16:creationId xmlns:a16="http://schemas.microsoft.com/office/drawing/2014/main" id="{ECA14A03-BE0C-F24F-8606-A86668351CA6}"/>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32" name="Title 1">
            <a:extLst>
              <a:ext uri="{FF2B5EF4-FFF2-40B4-BE49-F238E27FC236}">
                <a16:creationId xmlns:a16="http://schemas.microsoft.com/office/drawing/2014/main" id="{036FD133-324E-8543-B185-36F1113F24D8}"/>
              </a:ext>
            </a:extLst>
          </p:cNvPr>
          <p:cNvSpPr txBox="1">
            <a:spLocks/>
          </p:cNvSpPr>
          <p:nvPr/>
        </p:nvSpPr>
        <p:spPr>
          <a:xfrm>
            <a:off x="341911" y="0"/>
            <a:ext cx="4039171" cy="761030"/>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Confine </a:t>
            </a:r>
            <a:r>
              <a:rPr lang="en-US" sz="2500" b="1" dirty="0" err="1">
                <a:solidFill>
                  <a:srgbClr val="E86007"/>
                </a:solidFill>
                <a:latin typeface="Arial" panose="020B0604020202020204" pitchFamily="34" charset="0"/>
                <a:cs typeface="Arial" panose="020B0604020202020204" pitchFamily="34" charset="0"/>
              </a:rPr>
              <a:t>tra</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autonomo</a:t>
            </a:r>
            <a:r>
              <a:rPr lang="en-US" sz="2500" b="1" dirty="0">
                <a:solidFill>
                  <a:srgbClr val="E86007"/>
                </a:solidFill>
                <a:latin typeface="Arial" panose="020B0604020202020204" pitchFamily="34" charset="0"/>
                <a:cs typeface="Arial" panose="020B0604020202020204" pitchFamily="34" charset="0"/>
              </a:rPr>
              <a:t> e </a:t>
            </a:r>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d’impresa</a:t>
            </a:r>
            <a:endParaRPr lang="en-US" sz="2500" b="1" dirty="0">
              <a:solidFill>
                <a:srgbClr val="E86007"/>
              </a:solidFill>
              <a:latin typeface="Arial" panose="020B0604020202020204" pitchFamily="34" charset="0"/>
              <a:cs typeface="Arial" panose="020B0604020202020204" pitchFamily="34" charset="0"/>
            </a:endParaRPr>
          </a:p>
        </p:txBody>
      </p:sp>
      <p:sp>
        <p:nvSpPr>
          <p:cNvPr id="33" name="Content Placeholder 2">
            <a:extLst>
              <a:ext uri="{FF2B5EF4-FFF2-40B4-BE49-F238E27FC236}">
                <a16:creationId xmlns:a16="http://schemas.microsoft.com/office/drawing/2014/main" id="{9BE4E241-28FB-D242-BDF5-8B66FC7B8E64}"/>
              </a:ext>
            </a:extLst>
          </p:cNvPr>
          <p:cNvSpPr txBox="1">
            <a:spLocks/>
          </p:cNvSpPr>
          <p:nvPr/>
        </p:nvSpPr>
        <p:spPr>
          <a:xfrm>
            <a:off x="452443" y="1011766"/>
            <a:ext cx="3720658" cy="321999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1400" b="1" u="sng" dirty="0">
                <a:solidFill>
                  <a:srgbClr val="737373"/>
                </a:solidFill>
                <a:latin typeface="Arial" panose="020B0604020202020204" pitchFamily="34" charset="0"/>
                <a:cs typeface="Arial" panose="020B0604020202020204" pitchFamily="34" charset="0"/>
              </a:rPr>
              <a:t>Reddito di lavoro autonomo</a:t>
            </a:r>
            <a:r>
              <a:rPr lang="it-IT" sz="1400" b="1" dirty="0">
                <a:solidFill>
                  <a:srgbClr val="737373"/>
                </a:solidFill>
                <a:latin typeface="Arial" panose="020B0604020202020204" pitchFamily="34" charset="0"/>
                <a:cs typeface="Arial" panose="020B0604020202020204" pitchFamily="34" charset="0"/>
              </a:rPr>
              <a:t>:</a:t>
            </a:r>
          </a:p>
          <a:p>
            <a:pPr algn="just"/>
            <a:r>
              <a:rPr lang="it-IT" sz="1400" dirty="0">
                <a:solidFill>
                  <a:srgbClr val="737373"/>
                </a:solidFill>
                <a:latin typeface="Arial" panose="020B0604020202020204" pitchFamily="34" charset="0"/>
                <a:cs typeface="Arial" panose="020B0604020202020204" pitchFamily="34" charset="0"/>
              </a:rPr>
              <a:t>possono generare reddito di lavoro autonomo le attività diverse da quelle elencate nell’art. 55 del TUIR; </a:t>
            </a:r>
          </a:p>
          <a:p>
            <a:pPr algn="just"/>
            <a:r>
              <a:rPr lang="it-IT" sz="1400" dirty="0">
                <a:solidFill>
                  <a:srgbClr val="737373"/>
                </a:solidFill>
                <a:latin typeface="Arial" panose="020B0604020202020204" pitchFamily="34" charset="0"/>
                <a:cs typeface="Arial" panose="020B0604020202020204" pitchFamily="34" charset="0"/>
              </a:rPr>
              <a:t>si applica il principio di cassa;</a:t>
            </a:r>
          </a:p>
        </p:txBody>
      </p:sp>
      <p:sp>
        <p:nvSpPr>
          <p:cNvPr id="34" name="Content Placeholder 2">
            <a:extLst>
              <a:ext uri="{FF2B5EF4-FFF2-40B4-BE49-F238E27FC236}">
                <a16:creationId xmlns:a16="http://schemas.microsoft.com/office/drawing/2014/main" id="{2149532E-B658-7242-8CD2-C19CB44A410B}"/>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4</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35" name="Connettore 1 34">
            <a:extLst>
              <a:ext uri="{FF2B5EF4-FFF2-40B4-BE49-F238E27FC236}">
                <a16:creationId xmlns:a16="http://schemas.microsoft.com/office/drawing/2014/main" id="{FC38B00F-3D44-E844-86B5-3DA85D44C904}"/>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36" name="Rettangolo 19">
            <a:extLst>
              <a:ext uri="{FF2B5EF4-FFF2-40B4-BE49-F238E27FC236}">
                <a16:creationId xmlns:a16="http://schemas.microsoft.com/office/drawing/2014/main" id="{4CA081C3-91EA-0940-AC3F-8E18DF4D4B4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37" name="Rettangolo 19">
            <a:extLst>
              <a:ext uri="{FF2B5EF4-FFF2-40B4-BE49-F238E27FC236}">
                <a16:creationId xmlns:a16="http://schemas.microsoft.com/office/drawing/2014/main" id="{60BAE59E-4857-3841-A41B-84EB973272A7}"/>
              </a:ext>
            </a:extLst>
          </p:cNvPr>
          <p:cNvSpPr/>
          <p:nvPr/>
        </p:nvSpPr>
        <p:spPr>
          <a:xfrm>
            <a:off x="4381082" y="187868"/>
            <a:ext cx="4703445"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38" name="Immagine 37">
            <a:extLst>
              <a:ext uri="{FF2B5EF4-FFF2-40B4-BE49-F238E27FC236}">
                <a16:creationId xmlns:a16="http://schemas.microsoft.com/office/drawing/2014/main" id="{FAABA41B-60D8-D349-A1F2-CB499893078A}"/>
              </a:ext>
            </a:extLst>
          </p:cNvPr>
          <p:cNvPicPr>
            <a:picLocks noChangeAspect="1"/>
          </p:cNvPicPr>
          <p:nvPr/>
        </p:nvPicPr>
        <p:blipFill>
          <a:blip r:embed="rId2"/>
          <a:stretch>
            <a:fillRect/>
          </a:stretch>
        </p:blipFill>
        <p:spPr>
          <a:xfrm>
            <a:off x="409037" y="4750833"/>
            <a:ext cx="350897" cy="279235"/>
          </a:xfrm>
          <a:prstGeom prst="rect">
            <a:avLst/>
          </a:prstGeom>
        </p:spPr>
      </p:pic>
      <p:sp>
        <p:nvSpPr>
          <p:cNvPr id="39" name="Content Placeholder 2">
            <a:extLst>
              <a:ext uri="{FF2B5EF4-FFF2-40B4-BE49-F238E27FC236}">
                <a16:creationId xmlns:a16="http://schemas.microsoft.com/office/drawing/2014/main" id="{EBFFDA9E-0F19-4F4F-8423-D9D148DD4078}"/>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8B9A3628-71A6-3343-BF38-8CEF8DC1792D}"/>
              </a:ext>
            </a:extLst>
          </p:cNvPr>
          <p:cNvSpPr txBox="1">
            <a:spLocks/>
          </p:cNvSpPr>
          <p:nvPr/>
        </p:nvSpPr>
        <p:spPr>
          <a:xfrm>
            <a:off x="4894135" y="1011766"/>
            <a:ext cx="3720658" cy="3219988"/>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1400" b="1" u="sng" dirty="0">
                <a:solidFill>
                  <a:srgbClr val="737373"/>
                </a:solidFill>
                <a:latin typeface="Arial" panose="020B0604020202020204" pitchFamily="34" charset="0"/>
                <a:cs typeface="Arial" panose="020B0604020202020204" pitchFamily="34" charset="0"/>
              </a:rPr>
              <a:t>Reddito d’impresa</a:t>
            </a:r>
            <a:r>
              <a:rPr lang="it-IT" sz="1400" b="1" dirty="0">
                <a:solidFill>
                  <a:srgbClr val="737373"/>
                </a:solidFill>
                <a:latin typeface="Arial" panose="020B0604020202020204" pitchFamily="34" charset="0"/>
                <a:cs typeface="Arial" panose="020B0604020202020204" pitchFamily="34" charset="0"/>
              </a:rPr>
              <a:t>:</a:t>
            </a:r>
          </a:p>
          <a:p>
            <a:pPr algn="just"/>
            <a:r>
              <a:rPr lang="it-IT" sz="1400" dirty="0">
                <a:solidFill>
                  <a:srgbClr val="737373"/>
                </a:solidFill>
                <a:latin typeface="Arial" panose="020B0604020202020204" pitchFamily="34" charset="0"/>
                <a:cs typeface="Arial" panose="020B0604020202020204" pitchFamily="34" charset="0"/>
              </a:rPr>
              <a:t>tutte le attività elencate nell’art. 2195 c.c. devono considerarsi </a:t>
            </a:r>
            <a:r>
              <a:rPr lang="it-IT" sz="1400" i="1" dirty="0">
                <a:solidFill>
                  <a:srgbClr val="737373"/>
                </a:solidFill>
                <a:latin typeface="Arial" panose="020B0604020202020204" pitchFamily="34" charset="0"/>
                <a:cs typeface="Arial" panose="020B0604020202020204" pitchFamily="34" charset="0"/>
              </a:rPr>
              <a:t>ipso iure </a:t>
            </a:r>
            <a:r>
              <a:rPr lang="it-IT" sz="1400" dirty="0">
                <a:solidFill>
                  <a:srgbClr val="737373"/>
                </a:solidFill>
                <a:latin typeface="Arial" panose="020B0604020202020204" pitchFamily="34" charset="0"/>
                <a:cs typeface="Arial" panose="020B0604020202020204" pitchFamily="34" charset="0"/>
              </a:rPr>
              <a:t>reddito d’impresa;</a:t>
            </a:r>
          </a:p>
          <a:p>
            <a:pPr algn="just"/>
            <a:r>
              <a:rPr lang="it-IT" sz="1400" dirty="0">
                <a:solidFill>
                  <a:srgbClr val="737373"/>
                </a:solidFill>
                <a:latin typeface="Arial" panose="020B0604020202020204" pitchFamily="34" charset="0"/>
                <a:cs typeface="Arial" panose="020B0604020202020204" pitchFamily="34" charset="0"/>
              </a:rPr>
              <a:t>si applica il principio di competenza; </a:t>
            </a:r>
          </a:p>
          <a:p>
            <a:pPr algn="just"/>
            <a:r>
              <a:rPr lang="it-IT" sz="1400" dirty="0">
                <a:solidFill>
                  <a:srgbClr val="737373"/>
                </a:solidFill>
                <a:latin typeface="Arial" panose="020B0604020202020204" pitchFamily="34" charset="0"/>
                <a:cs typeface="Arial" panose="020B0604020202020204" pitchFamily="34" charset="0"/>
              </a:rPr>
              <a:t>obbligo di tenuta delle scritture contabili.</a:t>
            </a:r>
          </a:p>
        </p:txBody>
      </p:sp>
      <p:sp>
        <p:nvSpPr>
          <p:cNvPr id="2" name="CasellaDiTesto 1">
            <a:extLst>
              <a:ext uri="{FF2B5EF4-FFF2-40B4-BE49-F238E27FC236}">
                <a16:creationId xmlns:a16="http://schemas.microsoft.com/office/drawing/2014/main" id="{0DF851C9-8417-44E0-B237-57CFC73028D4}"/>
              </a:ext>
            </a:extLst>
          </p:cNvPr>
          <p:cNvSpPr txBox="1"/>
          <p:nvPr/>
        </p:nvSpPr>
        <p:spPr>
          <a:xfrm>
            <a:off x="452442" y="2792353"/>
            <a:ext cx="8304981" cy="1808187"/>
          </a:xfrm>
          <a:prstGeom prst="rect">
            <a:avLst/>
          </a:prstGeom>
          <a:noFill/>
          <a:ln>
            <a:solidFill>
              <a:schemeClr val="tx1">
                <a:lumMod val="65000"/>
                <a:lumOff val="35000"/>
              </a:schemeClr>
            </a:solidFill>
          </a:ln>
        </p:spPr>
        <p:txBody>
          <a:bodyPr wrap="square" rtlCol="0">
            <a:spAutoFit/>
          </a:bodyPr>
          <a:lstStyle/>
          <a:p>
            <a:pPr algn="just"/>
            <a:r>
              <a:rPr lang="it-IT" sz="1400" b="1" dirty="0">
                <a:solidFill>
                  <a:srgbClr val="7373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Casi particolari</a:t>
            </a:r>
            <a:r>
              <a:rPr lang="it-IT" sz="1400" b="1" dirty="0">
                <a:solidFill>
                  <a:srgbClr val="737373"/>
                </a:solidFill>
                <a:latin typeface="Arial" panose="020B0604020202020204" pitchFamily="34" charset="0"/>
                <a:cs typeface="Arial" panose="020B0604020202020204" pitchFamily="34" charset="0"/>
              </a:rPr>
              <a:t>: </a:t>
            </a:r>
          </a:p>
          <a:p>
            <a:pPr marL="177800" indent="-177800" algn="just">
              <a:buFont typeface="Arial" panose="020B0604020202020204" pitchFamily="34" charset="0"/>
              <a:buChar char="•"/>
            </a:pPr>
            <a:r>
              <a:rPr lang="it-IT" sz="1400" dirty="0">
                <a:solidFill>
                  <a:srgbClr val="737373"/>
                </a:solidFill>
                <a:latin typeface="Arial" panose="020B0604020202020204" pitchFamily="34" charset="0"/>
                <a:cs typeface="Arial" panose="020B0604020202020204" pitchFamily="34" charset="0"/>
              </a:rPr>
              <a:t>Deve considerarsi reddito di lavoro autonomo l’assegno corrisposto per la frequenza di corsi di formazione professionali (cfr. Risoluzione Ministeriale n. 173/1980);</a:t>
            </a:r>
          </a:p>
          <a:p>
            <a:pPr marL="177800" indent="-177800" algn="just">
              <a:buFont typeface="Arial" panose="020B0604020202020204" pitchFamily="34" charset="0"/>
              <a:buChar char="•"/>
            </a:pPr>
            <a:r>
              <a:rPr lang="it-IT" sz="1400" dirty="0">
                <a:solidFill>
                  <a:srgbClr val="737373"/>
                </a:solidFill>
                <a:latin typeface="Arial" panose="020B0604020202020204" pitchFamily="34" charset="0"/>
                <a:cs typeface="Arial" panose="020B0604020202020204" pitchFamily="34" charset="0"/>
              </a:rPr>
              <a:t>I redditi prodotti da una società tra professionisti, ai sensi del </a:t>
            </a:r>
            <a:r>
              <a:rPr lang="it-IT" sz="1400" dirty="0" err="1">
                <a:solidFill>
                  <a:srgbClr val="737373"/>
                </a:solidFill>
                <a:latin typeface="Arial" panose="020B0604020202020204" pitchFamily="34" charset="0"/>
                <a:cs typeface="Arial" panose="020B0604020202020204" pitchFamily="34" charset="0"/>
              </a:rPr>
              <a:t>D.Lgs.</a:t>
            </a:r>
            <a:r>
              <a:rPr lang="it-IT" sz="1400" dirty="0">
                <a:solidFill>
                  <a:srgbClr val="737373"/>
                </a:solidFill>
                <a:latin typeface="Arial" panose="020B0604020202020204" pitchFamily="34" charset="0"/>
                <a:cs typeface="Arial" panose="020B0604020202020204" pitchFamily="34" charset="0"/>
              </a:rPr>
              <a:t> n. 96/2001 per l’esercizio in forma associata della professione di avvocato, sono redditi di lavoro autonomo, in considerazione della rilevanza che assume la prestazione professionale dei soci rispetto al fattore capitale (Cfr. Risoluzione n. 118/E/2003).</a:t>
            </a:r>
          </a:p>
          <a:p>
            <a:endParaRPr lang="it-IT" dirty="0"/>
          </a:p>
        </p:txBody>
      </p:sp>
    </p:spTree>
    <p:extLst>
      <p:ext uri="{BB962C8B-B14F-4D97-AF65-F5344CB8AC3E}">
        <p14:creationId xmlns:p14="http://schemas.microsoft.com/office/powerpoint/2010/main" val="3965122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113776"/>
            <a:ext cx="4123763" cy="684865"/>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Il regime </a:t>
            </a:r>
            <a:r>
              <a:rPr lang="en-US" sz="2500" b="1" dirty="0" err="1">
                <a:solidFill>
                  <a:srgbClr val="E86007"/>
                </a:solidFill>
                <a:latin typeface="Arial" panose="020B0604020202020204" pitchFamily="34" charset="0"/>
                <a:cs typeface="Arial" panose="020B0604020202020204" pitchFamily="34" charset="0"/>
              </a:rPr>
              <a:t>previdenziale</a:t>
            </a:r>
            <a:r>
              <a:rPr lang="en-US" sz="2500" b="1" dirty="0">
                <a:solidFill>
                  <a:srgbClr val="E86007"/>
                </a:solidFill>
                <a:latin typeface="Arial" panose="020B0604020202020204" pitchFamily="34" charset="0"/>
                <a:cs typeface="Arial" panose="020B0604020202020204" pitchFamily="34" charset="0"/>
              </a:rPr>
              <a:t> del libero </a:t>
            </a:r>
            <a:r>
              <a:rPr lang="en-US" sz="2500" b="1" dirty="0" err="1">
                <a:solidFill>
                  <a:srgbClr val="E86007"/>
                </a:solidFill>
                <a:latin typeface="Arial" panose="020B0604020202020204" pitchFamily="34" charset="0"/>
                <a:cs typeface="Arial" panose="020B0604020202020204" pitchFamily="34" charset="0"/>
              </a:rPr>
              <a:t>professionista</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Stp</a:t>
            </a:r>
            <a:r>
              <a:rPr lang="en-US" sz="2500" b="1" dirty="0">
                <a:solidFill>
                  <a:srgbClr val="E86007"/>
                </a:solidFill>
                <a:latin typeface="Arial" panose="020B0604020202020204" pitchFamily="34" charset="0"/>
                <a:cs typeface="Arial" panose="020B0604020202020204" pitchFamily="34" charset="0"/>
              </a:rPr>
              <a:t> (1)</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1" y="773282"/>
            <a:ext cx="8600665" cy="4012935"/>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endParaRPr lang="it-IT" sz="1200" b="1"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40</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FA1C8279-BF77-4FCF-930D-79F9BDD2F594}"/>
              </a:ext>
            </a:extLst>
          </p:cNvPr>
          <p:cNvSpPr txBox="1"/>
          <p:nvPr/>
        </p:nvSpPr>
        <p:spPr>
          <a:xfrm>
            <a:off x="308135" y="1583155"/>
            <a:ext cx="8412119" cy="2446824"/>
          </a:xfrm>
          <a:prstGeom prst="rect">
            <a:avLst/>
          </a:prstGeom>
          <a:noFill/>
        </p:spPr>
        <p:txBody>
          <a:bodyPr wrap="square" rtlCol="0" anchor="ctr">
            <a:spAutoFit/>
          </a:bodyPr>
          <a:lstStyle/>
          <a:p>
            <a:pPr algn="just"/>
            <a:r>
              <a:rPr lang="it-IT" sz="1400" dirty="0">
                <a:solidFill>
                  <a:schemeClr val="bg2">
                    <a:lumMod val="50000"/>
                  </a:schemeClr>
                </a:solidFill>
                <a:latin typeface="Arial" panose="020B0604020202020204" pitchFamily="34" charset="0"/>
                <a:cs typeface="Arial" panose="020B0604020202020204" pitchFamily="34" charset="0"/>
              </a:rPr>
              <a:t>La </a:t>
            </a:r>
            <a:r>
              <a:rPr lang="it-IT" sz="1400" b="1" u="sng" dirty="0">
                <a:solidFill>
                  <a:schemeClr val="bg2">
                    <a:lumMod val="50000"/>
                  </a:schemeClr>
                </a:solidFill>
                <a:latin typeface="Arial" panose="020B0604020202020204" pitchFamily="34" charset="0"/>
                <a:cs typeface="Arial" panose="020B0604020202020204" pitchFamily="34" charset="0"/>
              </a:rPr>
              <a:t>disciplina previdenziale delle </a:t>
            </a:r>
            <a:r>
              <a:rPr lang="it-IT" sz="1400" b="1" u="sng" dirty="0" err="1">
                <a:solidFill>
                  <a:schemeClr val="bg2">
                    <a:lumMod val="50000"/>
                  </a:schemeClr>
                </a:solidFill>
                <a:latin typeface="Arial" panose="020B0604020202020204" pitchFamily="34" charset="0"/>
                <a:cs typeface="Arial" panose="020B0604020202020204" pitchFamily="34" charset="0"/>
              </a:rPr>
              <a:t>Stp</a:t>
            </a:r>
            <a:r>
              <a:rPr lang="it-IT" sz="1400" b="1" dirty="0">
                <a:solidFill>
                  <a:schemeClr val="bg2">
                    <a:lumMod val="50000"/>
                  </a:schemeClr>
                </a:solidFill>
                <a:latin typeface="Arial" panose="020B0604020202020204" pitchFamily="34" charset="0"/>
                <a:cs typeface="Arial" panose="020B0604020202020204" pitchFamily="34" charset="0"/>
              </a:rPr>
              <a:t> </a:t>
            </a:r>
            <a:r>
              <a:rPr lang="it-IT" sz="1400" dirty="0">
                <a:solidFill>
                  <a:schemeClr val="bg2">
                    <a:lumMod val="50000"/>
                  </a:schemeClr>
                </a:solidFill>
                <a:latin typeface="Arial" panose="020B0604020202020204" pitchFamily="34" charset="0"/>
                <a:cs typeface="Arial" panose="020B0604020202020204" pitchFamily="34" charset="0"/>
              </a:rPr>
              <a:t>prevede:</a:t>
            </a:r>
          </a:p>
          <a:p>
            <a:pPr algn="just"/>
            <a:endParaRPr lang="it-IT" sz="1400" dirty="0">
              <a:solidFill>
                <a:schemeClr val="bg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1400" dirty="0">
                <a:solidFill>
                  <a:srgbClr val="737373"/>
                </a:solidFill>
                <a:latin typeface="Arial" panose="020B0604020202020204" pitchFamily="34" charset="0"/>
                <a:cs typeface="Arial" panose="020B0604020202020204" pitchFamily="34" charset="0"/>
              </a:rPr>
              <a:t>Reddito da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 è assimilabile sotto il profilo previdenziale al reddito professionale: il </a:t>
            </a:r>
            <a:r>
              <a:rPr lang="it-IT" sz="1400" b="1" dirty="0">
                <a:solidFill>
                  <a:srgbClr val="737373"/>
                </a:solidFill>
                <a:latin typeface="Arial" panose="020B0604020202020204" pitchFamily="34" charset="0"/>
                <a:cs typeface="Arial" panose="020B0604020202020204" pitchFamily="34" charset="0"/>
              </a:rPr>
              <a:t>contributo soggettivo è calcolato sul reddito del singolo socio professionista, in ragione della quota detenuta</a:t>
            </a:r>
            <a:r>
              <a:rPr lang="it-IT" sz="1400" dirty="0">
                <a:solidFill>
                  <a:schemeClr val="bg2">
                    <a:lumMod val="50000"/>
                  </a:schemeClr>
                </a:solidFill>
                <a:latin typeface="Arial" panose="020B0604020202020204" pitchFamily="34" charset="0"/>
                <a:cs typeface="Arial" panose="020B0604020202020204" pitchFamily="34" charset="0"/>
              </a:rPr>
              <a:t>;</a:t>
            </a:r>
          </a:p>
          <a:p>
            <a:pPr algn="just"/>
            <a:endParaRPr lang="it-IT" sz="1400" dirty="0">
              <a:solidFill>
                <a:schemeClr val="bg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1400" dirty="0">
                <a:solidFill>
                  <a:schemeClr val="bg2">
                    <a:lumMod val="50000"/>
                  </a:schemeClr>
                </a:solidFill>
                <a:latin typeface="Arial" panose="020B0604020202020204" pitchFamily="34" charset="0"/>
                <a:cs typeface="Arial" panose="020B0604020202020204" pitchFamily="34" charset="0"/>
              </a:rPr>
              <a:t>Il volume d’affari professionale della </a:t>
            </a:r>
            <a:r>
              <a:rPr lang="it-IT" sz="1400" dirty="0" err="1">
                <a:solidFill>
                  <a:schemeClr val="bg2">
                    <a:lumMod val="50000"/>
                  </a:schemeClr>
                </a:solidFill>
                <a:latin typeface="Arial" panose="020B0604020202020204" pitchFamily="34" charset="0"/>
                <a:cs typeface="Arial" panose="020B0604020202020204" pitchFamily="34" charset="0"/>
              </a:rPr>
              <a:t>Stp</a:t>
            </a:r>
            <a:r>
              <a:rPr lang="it-IT" sz="1400" dirty="0">
                <a:solidFill>
                  <a:schemeClr val="bg2">
                    <a:lumMod val="50000"/>
                  </a:schemeClr>
                </a:solidFill>
                <a:latin typeface="Arial" panose="020B0604020202020204" pitchFamily="34" charset="0"/>
                <a:cs typeface="Arial" panose="020B0604020202020204" pitchFamily="34" charset="0"/>
              </a:rPr>
              <a:t>, su cui viene calcolato il </a:t>
            </a:r>
            <a:r>
              <a:rPr lang="it-IT" sz="1400" b="1" dirty="0">
                <a:solidFill>
                  <a:schemeClr val="bg2">
                    <a:lumMod val="50000"/>
                  </a:schemeClr>
                </a:solidFill>
                <a:latin typeface="Arial" panose="020B0604020202020204" pitchFamily="34" charset="0"/>
                <a:cs typeface="Arial" panose="020B0604020202020204" pitchFamily="34" charset="0"/>
              </a:rPr>
              <a:t>contributo integrativo</a:t>
            </a:r>
            <a:r>
              <a:rPr lang="it-IT" sz="1400" dirty="0">
                <a:solidFill>
                  <a:schemeClr val="bg2">
                    <a:lumMod val="50000"/>
                  </a:schemeClr>
                </a:solidFill>
                <a:latin typeface="Arial" panose="020B0604020202020204" pitchFamily="34" charset="0"/>
                <a:cs typeface="Arial" panose="020B0604020202020204" pitchFamily="34" charset="0"/>
              </a:rPr>
              <a:t>, segue analoga applicazione, tenendo conto del fatto che la società può essere partecipata anche da soci di capitale ed in questo caso la contribuzione integrativa fatturata andrà redistribuita ai soli soci professionisti (</a:t>
            </a:r>
            <a:r>
              <a:rPr lang="it-IT" sz="1400" b="1" dirty="0">
                <a:solidFill>
                  <a:schemeClr val="bg2">
                    <a:lumMod val="50000"/>
                  </a:schemeClr>
                </a:solidFill>
                <a:latin typeface="Arial" panose="020B0604020202020204" pitchFamily="34" charset="0"/>
                <a:cs typeface="Arial" panose="020B0604020202020204" pitchFamily="34" charset="0"/>
              </a:rPr>
              <a:t>quota societaria riproporzionata</a:t>
            </a:r>
            <a:r>
              <a:rPr lang="it-IT" sz="1400" dirty="0">
                <a:solidFill>
                  <a:schemeClr val="bg2">
                    <a:lumMod val="50000"/>
                  </a:schemeClr>
                </a:solidFill>
                <a:latin typeface="Arial" panose="020B0604020202020204" pitchFamily="34" charset="0"/>
                <a:cs typeface="Arial" panose="020B0604020202020204" pitchFamily="34" charset="0"/>
              </a:rPr>
              <a:t>).</a:t>
            </a:r>
          </a:p>
          <a:p>
            <a:pPr algn="just"/>
            <a:endParaRPr lang="it-IT" sz="13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980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113776"/>
            <a:ext cx="4123763" cy="684865"/>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Il regime </a:t>
            </a:r>
            <a:r>
              <a:rPr lang="en-US" sz="2500" b="1" dirty="0" err="1">
                <a:solidFill>
                  <a:srgbClr val="E86007"/>
                </a:solidFill>
                <a:latin typeface="Arial" panose="020B0604020202020204" pitchFamily="34" charset="0"/>
                <a:cs typeface="Arial" panose="020B0604020202020204" pitchFamily="34" charset="0"/>
              </a:rPr>
              <a:t>previdenziale</a:t>
            </a:r>
            <a:r>
              <a:rPr lang="en-US" sz="2500" b="1" dirty="0">
                <a:solidFill>
                  <a:srgbClr val="E86007"/>
                </a:solidFill>
                <a:latin typeface="Arial" panose="020B0604020202020204" pitchFamily="34" charset="0"/>
                <a:cs typeface="Arial" panose="020B0604020202020204" pitchFamily="34" charset="0"/>
              </a:rPr>
              <a:t> del libero </a:t>
            </a:r>
            <a:r>
              <a:rPr lang="en-US" sz="2500" b="1" dirty="0" err="1">
                <a:solidFill>
                  <a:srgbClr val="E86007"/>
                </a:solidFill>
                <a:latin typeface="Arial" panose="020B0604020202020204" pitchFamily="34" charset="0"/>
                <a:cs typeface="Arial" panose="020B0604020202020204" pitchFamily="34" charset="0"/>
              </a:rPr>
              <a:t>professionista</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Stp</a:t>
            </a:r>
            <a:r>
              <a:rPr lang="en-US" sz="2500" b="1" dirty="0">
                <a:solidFill>
                  <a:srgbClr val="E86007"/>
                </a:solidFill>
                <a:latin typeface="Arial" panose="020B0604020202020204" pitchFamily="34" charset="0"/>
                <a:cs typeface="Arial" panose="020B0604020202020204" pitchFamily="34" charset="0"/>
              </a:rPr>
              <a:t> (2)</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1" y="773282"/>
            <a:ext cx="8600665" cy="4012935"/>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endParaRPr lang="it-IT" sz="1200" b="1"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41</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FA1C8279-BF77-4FCF-930D-79F9BDD2F594}"/>
              </a:ext>
            </a:extLst>
          </p:cNvPr>
          <p:cNvSpPr txBox="1"/>
          <p:nvPr/>
        </p:nvSpPr>
        <p:spPr>
          <a:xfrm>
            <a:off x="308135" y="758414"/>
            <a:ext cx="8668215" cy="3970318"/>
          </a:xfrm>
          <a:prstGeom prst="rect">
            <a:avLst/>
          </a:prstGeom>
          <a:noFill/>
        </p:spPr>
        <p:txBody>
          <a:bodyPr wrap="square" rtlCol="0">
            <a:spAutoFit/>
          </a:bodyPr>
          <a:lstStyle/>
          <a:p>
            <a:pPr algn="just"/>
            <a:r>
              <a:rPr lang="it-IT" sz="1400" dirty="0">
                <a:solidFill>
                  <a:schemeClr val="bg2">
                    <a:lumMod val="50000"/>
                  </a:schemeClr>
                </a:solidFill>
                <a:latin typeface="Arial" panose="020B0604020202020204" pitchFamily="34" charset="0"/>
                <a:cs typeface="Arial" panose="020B0604020202020204" pitchFamily="34" charset="0"/>
              </a:rPr>
              <a:t>Gli adempimenti previdenziali derivanti da attività professionale svolta mediante </a:t>
            </a:r>
            <a:r>
              <a:rPr lang="it-IT" sz="1400" dirty="0" err="1">
                <a:solidFill>
                  <a:schemeClr val="bg2">
                    <a:lumMod val="50000"/>
                  </a:schemeClr>
                </a:solidFill>
                <a:latin typeface="Arial" panose="020B0604020202020204" pitchFamily="34" charset="0"/>
                <a:cs typeface="Arial" panose="020B0604020202020204" pitchFamily="34" charset="0"/>
              </a:rPr>
              <a:t>Stp</a:t>
            </a:r>
            <a:r>
              <a:rPr lang="it-IT" sz="1400" dirty="0">
                <a:solidFill>
                  <a:schemeClr val="bg2">
                    <a:lumMod val="50000"/>
                  </a:schemeClr>
                </a:solidFill>
                <a:latin typeface="Arial" panose="020B0604020202020204" pitchFamily="34" charset="0"/>
                <a:cs typeface="Arial" panose="020B0604020202020204" pitchFamily="34" charset="0"/>
              </a:rPr>
              <a:t> ricadono sia in capo alla società sia in capo ai soci:</a:t>
            </a:r>
          </a:p>
          <a:p>
            <a:pPr algn="just"/>
            <a:endParaRPr lang="it-IT" sz="1400" dirty="0">
              <a:solidFill>
                <a:schemeClr val="bg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1400" b="1" dirty="0">
                <a:solidFill>
                  <a:schemeClr val="bg2">
                    <a:lumMod val="50000"/>
                  </a:schemeClr>
                </a:solidFill>
                <a:latin typeface="Arial" panose="020B0604020202020204" pitchFamily="34" charset="0"/>
                <a:cs typeface="Arial" panose="020B0604020202020204" pitchFamily="34" charset="0"/>
              </a:rPr>
              <a:t>Obblighi della società: </a:t>
            </a:r>
            <a:r>
              <a:rPr lang="it-IT" sz="1400" dirty="0">
                <a:solidFill>
                  <a:schemeClr val="bg2">
                    <a:lumMod val="50000"/>
                  </a:schemeClr>
                </a:solidFill>
                <a:latin typeface="Arial" panose="020B0604020202020204" pitchFamily="34" charset="0"/>
                <a:cs typeface="Arial" panose="020B0604020202020204" pitchFamily="34" charset="0"/>
              </a:rPr>
              <a:t>è tenuta a dichiarare annualmente il volume d’affari professionale su cui viene addebitato il </a:t>
            </a:r>
            <a:r>
              <a:rPr lang="it-IT" sz="1400" u="sng" dirty="0">
                <a:solidFill>
                  <a:schemeClr val="bg2">
                    <a:lumMod val="50000"/>
                  </a:schemeClr>
                </a:solidFill>
                <a:latin typeface="Arial" panose="020B0604020202020204" pitchFamily="34" charset="0"/>
                <a:cs typeface="Arial" panose="020B0604020202020204" pitchFamily="34" charset="0"/>
              </a:rPr>
              <a:t>contributo integrativo del 4% </a:t>
            </a:r>
            <a:r>
              <a:rPr lang="it-IT" sz="1400" dirty="0">
                <a:solidFill>
                  <a:schemeClr val="bg2">
                    <a:lumMod val="50000"/>
                  </a:schemeClr>
                </a:solidFill>
                <a:latin typeface="Arial" panose="020B0604020202020204" pitchFamily="34" charset="0"/>
                <a:cs typeface="Arial" panose="020B0604020202020204" pitchFamily="34" charset="0"/>
              </a:rPr>
              <a:t>dovuto ad INARCASSA. Tale comunicazione non comporta obblighi diretti in capo alla società in quanto il pagamento del contributo integrativo è ad esclusivo carico dei soci ingegneri/architetti. Nel caso di società </a:t>
            </a:r>
            <a:r>
              <a:rPr lang="it-IT" sz="1400" dirty="0" err="1">
                <a:solidFill>
                  <a:schemeClr val="bg2">
                    <a:lumMod val="50000"/>
                  </a:schemeClr>
                </a:solidFill>
                <a:latin typeface="Arial" panose="020B0604020202020204" pitchFamily="34" charset="0"/>
                <a:cs typeface="Arial" panose="020B0604020202020204" pitchFamily="34" charset="0"/>
              </a:rPr>
              <a:t>monodisciplinare</a:t>
            </a:r>
            <a:r>
              <a:rPr lang="it-IT" sz="1400" dirty="0">
                <a:solidFill>
                  <a:schemeClr val="bg2">
                    <a:lumMod val="50000"/>
                  </a:schemeClr>
                </a:solidFill>
                <a:latin typeface="Arial" panose="020B0604020202020204" pitchFamily="34" charset="0"/>
                <a:cs typeface="Arial" panose="020B0604020202020204" pitchFamily="34" charset="0"/>
              </a:rPr>
              <a:t> l’intero volume d’affari va dichiarato ad INARCASSA. Diversamente, deve essere dichiarato solo quello riferito alla sola attività di ingegneria ed architettura;</a:t>
            </a:r>
          </a:p>
          <a:p>
            <a:pPr algn="just"/>
            <a:endParaRPr lang="it-IT" sz="1400" dirty="0">
              <a:solidFill>
                <a:schemeClr val="bg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1400" b="1" dirty="0">
                <a:solidFill>
                  <a:schemeClr val="bg2">
                    <a:lumMod val="50000"/>
                  </a:schemeClr>
                </a:solidFill>
                <a:latin typeface="Arial" panose="020B0604020202020204" pitchFamily="34" charset="0"/>
                <a:cs typeface="Arial" panose="020B0604020202020204" pitchFamily="34" charset="0"/>
              </a:rPr>
              <a:t>Obblighi dei soci: </a:t>
            </a:r>
            <a:r>
              <a:rPr lang="it-IT" sz="1400" dirty="0">
                <a:solidFill>
                  <a:schemeClr val="bg2">
                    <a:lumMod val="50000"/>
                  </a:schemeClr>
                </a:solidFill>
                <a:latin typeface="Arial" panose="020B0604020202020204" pitchFamily="34" charset="0"/>
                <a:cs typeface="Arial" panose="020B0604020202020204" pitchFamily="34" charset="0"/>
              </a:rPr>
              <a:t>l’iscritto ad INARCASSA ha un duplice obbligo (i) dichiarare il reddito e il volume d’affari professionale e (ii) versare la contribuzione soggettiva ed integrativa, rapportata alla quota di partecipazione societaria, indipendentemente dalla distribuzione degli utili ai soci. Il professionista non iscritto è tenuto al versamento del contributo integrativo INARCASSA mentre dovrà corrispondere il contributo sul reddito professionale alla Gestione Separata INPS. </a:t>
            </a:r>
            <a:endParaRPr lang="it-IT" sz="1400" b="1" dirty="0">
              <a:solidFill>
                <a:schemeClr val="bg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sz="1400" dirty="0">
              <a:solidFill>
                <a:schemeClr val="bg2">
                  <a:lumMod val="50000"/>
                </a:schemeClr>
              </a:solidFill>
              <a:latin typeface="Arial" panose="020B0604020202020204" pitchFamily="34" charset="0"/>
              <a:cs typeface="Arial" panose="020B0604020202020204" pitchFamily="34" charset="0"/>
            </a:endParaRPr>
          </a:p>
          <a:p>
            <a:pPr algn="just"/>
            <a:r>
              <a:rPr lang="it-IT" sz="1400" b="1" dirty="0">
                <a:solidFill>
                  <a:schemeClr val="bg2">
                    <a:lumMod val="50000"/>
                  </a:schemeClr>
                </a:solidFill>
                <a:latin typeface="Arial" panose="020B0604020202020204" pitchFamily="34" charset="0"/>
                <a:cs typeface="Arial" panose="020B0604020202020204" pitchFamily="34" charset="0"/>
              </a:rPr>
              <a:t>N.B.: Per le società multidisciplinari </a:t>
            </a:r>
            <a:r>
              <a:rPr lang="it-IT" sz="1400" dirty="0">
                <a:solidFill>
                  <a:schemeClr val="bg2">
                    <a:lumMod val="50000"/>
                  </a:schemeClr>
                </a:solidFill>
                <a:latin typeface="Arial" panose="020B0604020202020204" pitchFamily="34" charset="0"/>
                <a:cs typeface="Arial" panose="020B0604020202020204" pitchFamily="34" charset="0"/>
              </a:rPr>
              <a:t>(costituite da più soggetti iscritti a più albi) devono essere rispettati i criteri impositivi specifici previsti dalle diverse Casse di appartenenza. </a:t>
            </a:r>
            <a:endParaRPr lang="it-IT" sz="1400"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945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113776"/>
            <a:ext cx="4123763" cy="684865"/>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Il regime </a:t>
            </a:r>
            <a:r>
              <a:rPr lang="en-US" sz="2500" b="1" dirty="0" err="1">
                <a:solidFill>
                  <a:srgbClr val="E86007"/>
                </a:solidFill>
                <a:latin typeface="Arial" panose="020B0604020202020204" pitchFamily="34" charset="0"/>
                <a:cs typeface="Arial" panose="020B0604020202020204" pitchFamily="34" charset="0"/>
              </a:rPr>
              <a:t>previdenziale</a:t>
            </a:r>
            <a:r>
              <a:rPr lang="en-US" sz="2500" b="1" dirty="0">
                <a:solidFill>
                  <a:srgbClr val="E86007"/>
                </a:solidFill>
                <a:latin typeface="Arial" panose="020B0604020202020204" pitchFamily="34" charset="0"/>
                <a:cs typeface="Arial" panose="020B0604020202020204" pitchFamily="34" charset="0"/>
              </a:rPr>
              <a:t> del libero </a:t>
            </a:r>
            <a:r>
              <a:rPr lang="en-US" sz="2500" b="1" dirty="0" err="1">
                <a:solidFill>
                  <a:srgbClr val="E86007"/>
                </a:solidFill>
                <a:latin typeface="Arial" panose="020B0604020202020204" pitchFamily="34" charset="0"/>
                <a:cs typeface="Arial" panose="020B0604020202020204" pitchFamily="34" charset="0"/>
              </a:rPr>
              <a:t>professionista</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SdI</a:t>
            </a:r>
            <a:r>
              <a:rPr lang="en-US" sz="2500" b="1" dirty="0">
                <a:solidFill>
                  <a:srgbClr val="E86007"/>
                </a:solidFill>
                <a:latin typeface="Arial" panose="020B0604020202020204" pitchFamily="34" charset="0"/>
                <a:cs typeface="Arial" panose="020B0604020202020204" pitchFamily="34" charset="0"/>
              </a:rPr>
              <a:t> (1)</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4282" y="946020"/>
            <a:ext cx="8515458" cy="3919324"/>
          </a:xfrm>
          <a:prstGeom prst="rect">
            <a:avLst/>
          </a:prstGeom>
        </p:spPr>
        <p:txBody>
          <a:bodyPr vert="horz"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Le</a:t>
            </a:r>
            <a:r>
              <a:rPr lang="it-IT" sz="1400" b="1" dirty="0">
                <a:solidFill>
                  <a:srgbClr val="737373"/>
                </a:solidFill>
                <a:latin typeface="Arial" panose="020B0604020202020204" pitchFamily="34" charset="0"/>
                <a:cs typeface="Arial" panose="020B0604020202020204" pitchFamily="34" charset="0"/>
              </a:rPr>
              <a:t> Società di ingegneria (</a:t>
            </a:r>
            <a:r>
              <a:rPr lang="it-IT" sz="1400" b="1" dirty="0" err="1">
                <a:solidFill>
                  <a:srgbClr val="737373"/>
                </a:solidFill>
                <a:latin typeface="Arial" panose="020B0604020202020204" pitchFamily="34" charset="0"/>
                <a:cs typeface="Arial" panose="020B0604020202020204" pitchFamily="34" charset="0"/>
              </a:rPr>
              <a:t>SdI</a:t>
            </a:r>
            <a:r>
              <a:rPr lang="it-IT" sz="1400" b="1" dirty="0">
                <a:solidFill>
                  <a:srgbClr val="737373"/>
                </a:solidFill>
                <a:latin typeface="Arial" panose="020B0604020202020204" pitchFamily="34" charset="0"/>
                <a:cs typeface="Arial" panose="020B0604020202020204" pitchFamily="34" charset="0"/>
              </a:rPr>
              <a:t>) </a:t>
            </a:r>
            <a:r>
              <a:rPr lang="it-IT" sz="1400" dirty="0">
                <a:solidFill>
                  <a:srgbClr val="737373"/>
                </a:solidFill>
                <a:latin typeface="Arial" panose="020B0604020202020204" pitchFamily="34" charset="0"/>
                <a:cs typeface="Arial" panose="020B0604020202020204" pitchFamily="34" charset="0"/>
              </a:rPr>
              <a:t>sono tenute ad applicare a titolo di </a:t>
            </a:r>
            <a:r>
              <a:rPr lang="it-IT" sz="1400" b="1" u="sng" dirty="0">
                <a:solidFill>
                  <a:srgbClr val="737373"/>
                </a:solidFill>
                <a:latin typeface="Arial" panose="020B0604020202020204" pitchFamily="34" charset="0"/>
                <a:cs typeface="Arial" panose="020B0604020202020204" pitchFamily="34" charset="0"/>
              </a:rPr>
              <a:t>contributo integrativo</a:t>
            </a:r>
            <a:r>
              <a:rPr lang="it-IT" sz="1400" dirty="0">
                <a:solidFill>
                  <a:srgbClr val="737373"/>
                </a:solidFill>
                <a:latin typeface="Arial" panose="020B0604020202020204" pitchFamily="34" charset="0"/>
                <a:cs typeface="Arial" panose="020B0604020202020204" pitchFamily="34" charset="0"/>
              </a:rPr>
              <a:t>, una maggiorazione sul volume d’affari ai fini IVA fatturato per le attività professionali. </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Tale maggiorazione è a carico del </a:t>
            </a:r>
            <a:r>
              <a:rPr lang="it-IT" sz="1400" b="1" dirty="0">
                <a:solidFill>
                  <a:srgbClr val="737373"/>
                </a:solidFill>
                <a:latin typeface="Arial" panose="020B0604020202020204" pitchFamily="34" charset="0"/>
                <a:cs typeface="Arial" panose="020B0604020202020204" pitchFamily="34" charset="0"/>
              </a:rPr>
              <a:t>committente</a:t>
            </a:r>
            <a:r>
              <a:rPr lang="it-IT" sz="1400" dirty="0">
                <a:solidFill>
                  <a:srgbClr val="737373"/>
                </a:solidFill>
                <a:latin typeface="Arial" panose="020B0604020202020204" pitchFamily="34" charset="0"/>
                <a:cs typeface="Arial" panose="020B0604020202020204" pitchFamily="34" charset="0"/>
              </a:rPr>
              <a:t> e deve essere applicata indipendentemente dalla sua natura giuridica (privata o pubblica). L’ammontare, per la quota relativa alle prestazioni professionali di ingegneria e/o architettura, deve essere versato ad INARCASSA dalle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indipendentemente dall’effettivo pagamento del committente finale.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sono tenute a dichiarare i volumi d’affari e a versare il contributo integrativo alla Cassa Previdenziale di riferimento per l’attività professionale svolta senza alcuna rilevanza della compagine sociale o delle quote di partecipazione societaria </a:t>
            </a:r>
            <a:r>
              <a:rPr lang="it-IT" sz="1400" b="1" dirty="0">
                <a:solidFill>
                  <a:srgbClr val="737373"/>
                </a:solidFill>
                <a:latin typeface="Arial" panose="020B0604020202020204" pitchFamily="34" charset="0"/>
                <a:cs typeface="Arial" panose="020B0604020202020204" pitchFamily="34" charset="0"/>
              </a:rPr>
              <a:t>(quota lavoro), </a:t>
            </a:r>
            <a:r>
              <a:rPr lang="it-IT" sz="1400" dirty="0">
                <a:solidFill>
                  <a:srgbClr val="737373"/>
                </a:solidFill>
                <a:latin typeface="Arial" panose="020B0604020202020204" pitchFamily="34" charset="0"/>
                <a:cs typeface="Arial" panose="020B0604020202020204" pitchFamily="34" charset="0"/>
              </a:rPr>
              <a:t>dunque anche quando vi siano soci professionisti non iscritti agli albi.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Gli obblighi previdenziali sono tutti a carico della società (a differenza della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 e pertanto il contributo dovrà essere versato dalla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pro quota alle rispettive Casse.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In particolare, la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è tenuta a presentare ad INARCASSA la comunicazione annuale relativa al volume d’affari annuo complessivo dichiarato ai fini IVA. La comunicazione deve essere presentata anche qualora nell’anno di riferimento il Volume d’affari imponibile sia nullo e deve essere fatta obbligatoriamente in via telematica entro il 31 ottobre dell’anno successivo a quello di riferimento. </a:t>
            </a:r>
            <a:endParaRPr lang="it-IT" sz="1200" b="1"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200" dirty="0">
                <a:solidFill>
                  <a:srgbClr val="737373"/>
                </a:solidFill>
                <a:latin typeface="Arial" panose="020B0604020202020204" pitchFamily="34" charset="0"/>
                <a:cs typeface="Arial" panose="020B0604020202020204" pitchFamily="34" charset="0"/>
              </a:rPr>
              <a:t>  </a:t>
            </a:r>
            <a:endParaRPr lang="it-IT" sz="1200" b="1"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42</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73115"/>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874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113776"/>
            <a:ext cx="4123763" cy="684865"/>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Il regime </a:t>
            </a:r>
            <a:r>
              <a:rPr lang="en-US" sz="2500" b="1" dirty="0" err="1">
                <a:solidFill>
                  <a:srgbClr val="E86007"/>
                </a:solidFill>
                <a:latin typeface="Arial" panose="020B0604020202020204" pitchFamily="34" charset="0"/>
                <a:cs typeface="Arial" panose="020B0604020202020204" pitchFamily="34" charset="0"/>
              </a:rPr>
              <a:t>previdenziale</a:t>
            </a:r>
            <a:r>
              <a:rPr lang="en-US" sz="2500" b="1" dirty="0">
                <a:solidFill>
                  <a:srgbClr val="E86007"/>
                </a:solidFill>
                <a:latin typeface="Arial" panose="020B0604020202020204" pitchFamily="34" charset="0"/>
                <a:cs typeface="Arial" panose="020B0604020202020204" pitchFamily="34" charset="0"/>
              </a:rPr>
              <a:t> del libero </a:t>
            </a:r>
            <a:r>
              <a:rPr lang="en-US" sz="2500" b="1" dirty="0" err="1">
                <a:solidFill>
                  <a:srgbClr val="E86007"/>
                </a:solidFill>
                <a:latin typeface="Arial" panose="020B0604020202020204" pitchFamily="34" charset="0"/>
                <a:cs typeface="Arial" panose="020B0604020202020204" pitchFamily="34" charset="0"/>
              </a:rPr>
              <a:t>professionista</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SdI</a:t>
            </a:r>
            <a:r>
              <a:rPr lang="en-US" sz="2500" b="1" dirty="0">
                <a:solidFill>
                  <a:srgbClr val="E86007"/>
                </a:solidFill>
                <a:latin typeface="Arial" panose="020B0604020202020204" pitchFamily="34" charset="0"/>
                <a:cs typeface="Arial" panose="020B0604020202020204" pitchFamily="34" charset="0"/>
              </a:rPr>
              <a:t> (2)</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1" y="798641"/>
            <a:ext cx="8515458" cy="3919324"/>
          </a:xfrm>
          <a:prstGeom prst="rect">
            <a:avLst/>
          </a:prstGeom>
        </p:spPr>
        <p:txBody>
          <a:bodyPr vert="horz"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Casi particolari</a:t>
            </a:r>
            <a:r>
              <a:rPr lang="it-IT" sz="1400" b="1" dirty="0">
                <a:solidFill>
                  <a:srgbClr val="737373"/>
                </a:solidFill>
                <a:latin typeface="Arial" panose="020B0604020202020204" pitchFamily="34" charset="0"/>
                <a:cs typeface="Arial" panose="020B0604020202020204" pitchFamily="34" charset="0"/>
              </a:rPr>
              <a:t>:</a:t>
            </a:r>
          </a:p>
          <a:p>
            <a:pPr marL="0" indent="0" algn="just">
              <a:spcBef>
                <a:spcPts val="600"/>
              </a:spcBef>
              <a:buNone/>
            </a:pPr>
            <a:endParaRPr lang="it-IT" sz="1400" b="1" dirty="0">
              <a:solidFill>
                <a:srgbClr val="737373"/>
              </a:solidFill>
              <a:latin typeface="Arial" panose="020B0604020202020204" pitchFamily="34" charset="0"/>
              <a:cs typeface="Arial" panose="020B0604020202020204" pitchFamily="34" charset="0"/>
            </a:endParaRPr>
          </a:p>
          <a:p>
            <a:pPr marL="463550" indent="-285750" algn="just">
              <a:spcBef>
                <a:spcPts val="600"/>
              </a:spcBef>
            </a:pPr>
            <a:r>
              <a:rPr lang="it-IT" sz="1400" dirty="0">
                <a:solidFill>
                  <a:srgbClr val="737373"/>
                </a:solidFill>
                <a:latin typeface="Arial" panose="020B0604020202020204" pitchFamily="34" charset="0"/>
                <a:cs typeface="Arial" panose="020B0604020202020204" pitchFamily="34" charset="0"/>
              </a:rPr>
              <a:t>Per le società che nel corso dell’anno hanno modificato la forma giuridica trasformandosi da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in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 il Volume d’affari da comunicare ad INARCASSA con il modello dedicato alle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è quello riferito ai corrispettivi fatturati nel periodo precedente tale trasformazione. Per la dichiarazione relativa al periodo successivo, la società dovrà utilizzare la modulistica relativa alle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a:t>
            </a:r>
          </a:p>
          <a:p>
            <a:pPr marL="463550" indent="-285750"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marL="463550" indent="-285750" algn="just">
              <a:spcBef>
                <a:spcPts val="600"/>
              </a:spcBef>
            </a:pPr>
            <a:r>
              <a:rPr lang="it-IT" sz="1400" dirty="0">
                <a:solidFill>
                  <a:srgbClr val="737373"/>
                </a:solidFill>
                <a:latin typeface="Arial" panose="020B0604020202020204" pitchFamily="34" charset="0"/>
                <a:cs typeface="Arial" panose="020B0604020202020204" pitchFamily="34" charset="0"/>
              </a:rPr>
              <a:t>Per le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 che nel corso dell’anno hanno modificato la forma giuridica trasformandosi in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il Volume d’affari da comunicare ad INARCASSA con il modello dedicato alle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è quello riferito ai corrispettivi fatturati nel periodo successivo a tale trasformazione. Per la dichiarazione del Volume d’affari relativa al periodo precedente, la società dovrà utilizzare la modulistica relativa alle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 Eventuali modifiche della struttura societaria dovranno essere comunicate ad INARCASSA.    </a:t>
            </a:r>
          </a:p>
          <a:p>
            <a:pPr marL="0" indent="0" algn="just">
              <a:spcBef>
                <a:spcPts val="600"/>
              </a:spcBef>
              <a:buNone/>
            </a:pPr>
            <a:endParaRPr lang="it-IT" sz="1200" b="1"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200" dirty="0">
                <a:solidFill>
                  <a:srgbClr val="737373"/>
                </a:solidFill>
                <a:latin typeface="Arial" panose="020B0604020202020204" pitchFamily="34" charset="0"/>
                <a:cs typeface="Arial" panose="020B0604020202020204" pitchFamily="34" charset="0"/>
              </a:rPr>
              <a:t>  </a:t>
            </a:r>
            <a:endParaRPr lang="it-IT" sz="1200" b="1"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43</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73115"/>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106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2" y="174173"/>
            <a:ext cx="4123763" cy="508709"/>
          </a:xfrm>
          <a:prstGeom prst="rect">
            <a:avLst/>
          </a:prstGeom>
        </p:spPr>
        <p:txBody>
          <a:bodyPr vert="horz" lIns="91440" tIns="45720" rIns="91440" bIns="45720" rtlCol="0" anchor="b">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Il regime </a:t>
            </a:r>
            <a:r>
              <a:rPr lang="en-US" sz="2500" b="1" dirty="0" err="1">
                <a:solidFill>
                  <a:srgbClr val="E86007"/>
                </a:solidFill>
                <a:latin typeface="Arial" panose="020B0604020202020204" pitchFamily="34" charset="0"/>
                <a:cs typeface="Arial" panose="020B0604020202020204" pitchFamily="34" charset="0"/>
              </a:rPr>
              <a:t>previdenziale</a:t>
            </a:r>
            <a:r>
              <a:rPr lang="en-US" sz="2500" b="1" dirty="0">
                <a:solidFill>
                  <a:srgbClr val="E86007"/>
                </a:solidFill>
                <a:latin typeface="Arial" panose="020B0604020202020204" pitchFamily="34" charset="0"/>
                <a:cs typeface="Arial" panose="020B0604020202020204" pitchFamily="34" charset="0"/>
              </a:rPr>
              <a:t> del libero </a:t>
            </a:r>
            <a:r>
              <a:rPr lang="en-US" sz="2500" b="1" dirty="0" err="1">
                <a:solidFill>
                  <a:srgbClr val="E86007"/>
                </a:solidFill>
                <a:latin typeface="Arial" panose="020B0604020202020204" pitchFamily="34" charset="0"/>
                <a:cs typeface="Arial" panose="020B0604020202020204" pitchFamily="34" charset="0"/>
              </a:rPr>
              <a:t>professionista</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imprese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edili</a:t>
            </a:r>
            <a:r>
              <a:rPr lang="en-US" sz="2500" b="1" dirty="0">
                <a:solidFill>
                  <a:srgbClr val="E86007"/>
                </a:solidFill>
                <a:latin typeface="Arial" panose="020B0604020202020204" pitchFamily="34" charset="0"/>
                <a:cs typeface="Arial" panose="020B0604020202020204" pitchFamily="34" charset="0"/>
              </a:rPr>
              <a:t> (1)</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1" y="773282"/>
            <a:ext cx="8600665" cy="4012935"/>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Interpello n. 17 del 30 luglio 2012 Ministero Lavoro e Politiche sociali: </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Richiesta di parere da parte dell’Ance in merito alla corretta interpretazione della disposizione di cui all’art. 10, Legge n. 6/1981 (Statuto). In particolare, si chiede se l’obbligo di versare il contributo integrativo all’INARCASSA - previsto con riferimento alle associazioni o società di professionisti per ogni membro iscritto agli albi – possa ritenersi sussistente anche nei confronti delle imprese edili, nella misura in cui risultino qualificate per le attività di progettazione e si avvalgano, a tal fine, di personale iscritto agli albi stessi. </a:t>
            </a:r>
          </a:p>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Normativa di riferimento:</a:t>
            </a:r>
          </a:p>
          <a:p>
            <a:pPr algn="just">
              <a:spcBef>
                <a:spcPts val="600"/>
              </a:spcBef>
            </a:pPr>
            <a:r>
              <a:rPr lang="it-IT" sz="1400" u="sng" dirty="0">
                <a:solidFill>
                  <a:srgbClr val="737373"/>
                </a:solidFill>
                <a:latin typeface="Arial" panose="020B0604020202020204" pitchFamily="34" charset="0"/>
                <a:cs typeface="Arial" panose="020B0604020202020204" pitchFamily="34" charset="0"/>
              </a:rPr>
              <a:t>Ai sensi dell’art. 10 dello Statuto</a:t>
            </a:r>
            <a:r>
              <a:rPr lang="it-IT" sz="1400" dirty="0">
                <a:solidFill>
                  <a:srgbClr val="737373"/>
                </a:solidFill>
                <a:latin typeface="Arial" panose="020B0604020202020204" pitchFamily="34" charset="0"/>
                <a:cs typeface="Arial" panose="020B0604020202020204" pitchFamily="34" charset="0"/>
              </a:rPr>
              <a:t> tutti gli iscritti devono applicare una maggiorazione percentuale (</a:t>
            </a:r>
            <a:r>
              <a:rPr lang="it-IT" sz="1400" u="sng" dirty="0">
                <a:solidFill>
                  <a:srgbClr val="737373"/>
                </a:solidFill>
                <a:latin typeface="Arial" panose="020B0604020202020204" pitchFamily="34" charset="0"/>
                <a:cs typeface="Arial" panose="020B0604020202020204" pitchFamily="34" charset="0"/>
              </a:rPr>
              <a:t>c.d. contributo integrativo</a:t>
            </a:r>
            <a:r>
              <a:rPr lang="it-IT" sz="1400" dirty="0">
                <a:solidFill>
                  <a:srgbClr val="737373"/>
                </a:solidFill>
                <a:latin typeface="Arial" panose="020B0604020202020204" pitchFamily="34" charset="0"/>
                <a:cs typeface="Arial" panose="020B0604020202020204" pitchFamily="34" charset="0"/>
              </a:rPr>
              <a:t>) su tutti i corrispettivi rientranti nel volume annuale d’affari ai fini IVA. Le associazioni/società devono applicare la maggiorazione per la quota di competenza di ogni associato iscritto all’albo. </a:t>
            </a:r>
          </a:p>
          <a:p>
            <a:pPr algn="just">
              <a:spcBef>
                <a:spcPts val="600"/>
              </a:spcBef>
            </a:pPr>
            <a:r>
              <a:rPr lang="it-IT" sz="1400" u="sng" dirty="0">
                <a:solidFill>
                  <a:srgbClr val="737373"/>
                </a:solidFill>
                <a:latin typeface="Arial" panose="020B0604020202020204" pitchFamily="34" charset="0"/>
                <a:cs typeface="Arial" panose="020B0604020202020204" pitchFamily="34" charset="0"/>
              </a:rPr>
              <a:t>Ai sensi dell’art. 23 dello Statuto</a:t>
            </a:r>
            <a:r>
              <a:rPr lang="it-IT" sz="1400" dirty="0">
                <a:solidFill>
                  <a:srgbClr val="737373"/>
                </a:solidFill>
                <a:latin typeface="Arial" panose="020B0604020202020204" pitchFamily="34" charset="0"/>
                <a:cs typeface="Arial" panose="020B0604020202020204" pitchFamily="34" charset="0"/>
              </a:rPr>
              <a:t> tale obbligo ricade anche sulle società di ingegneria: il contributo è dovuto quando il destinatario della prestazione professionale sia l’ingegnere, architetto, l’associazione o società di professionisti o la società di ingegneria quale committente finale.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Viceversa, il contributo non è dovuto quando la prestazione è svolta nell’ambito di rapporti di collaborazione instaurati tra ingegneri e architetti, ovvero in quelli tra società di ingegneria e tra queste e le categorie professionali dette, anche in qualità di partecipanti ad associazioni o </a:t>
            </a:r>
            <a:r>
              <a:rPr lang="it-IT" sz="1400" dirty="0" err="1">
                <a:solidFill>
                  <a:srgbClr val="737373"/>
                </a:solidFill>
                <a:latin typeface="Arial" panose="020B0604020202020204" pitchFamily="34" charset="0"/>
                <a:cs typeface="Arial" panose="020B0604020202020204" pitchFamily="34" charset="0"/>
              </a:rPr>
              <a:t>Stp</a:t>
            </a:r>
            <a:r>
              <a:rPr lang="it-IT" sz="1400" dirty="0">
                <a:solidFill>
                  <a:srgbClr val="737373"/>
                </a:solidFill>
                <a:latin typeface="Arial" panose="020B0604020202020204" pitchFamily="34" charset="0"/>
                <a:cs typeface="Arial" panose="020B0604020202020204" pitchFamily="34" charset="0"/>
              </a:rPr>
              <a:t>. </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44</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242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3138"/>
            <a:ext cx="4123763" cy="684865"/>
          </a:xfrm>
          <a:prstGeom prst="rect">
            <a:avLst/>
          </a:prstGeom>
        </p:spPr>
        <p:txBody>
          <a:bodyPr vert="horz" lIns="91440" tIns="45720" rIns="91440" bIns="45720" rtlCol="0" anchor="b">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Il regime </a:t>
            </a:r>
            <a:r>
              <a:rPr lang="en-US" sz="2500" b="1" dirty="0" err="1">
                <a:solidFill>
                  <a:srgbClr val="E86007"/>
                </a:solidFill>
                <a:latin typeface="Arial" panose="020B0604020202020204" pitchFamily="34" charset="0"/>
                <a:cs typeface="Arial" panose="020B0604020202020204" pitchFamily="34" charset="0"/>
              </a:rPr>
              <a:t>previdenziale</a:t>
            </a:r>
            <a:r>
              <a:rPr lang="en-US" sz="2500" b="1" dirty="0">
                <a:solidFill>
                  <a:srgbClr val="E86007"/>
                </a:solidFill>
                <a:latin typeface="Arial" panose="020B0604020202020204" pitchFamily="34" charset="0"/>
                <a:cs typeface="Arial" panose="020B0604020202020204" pitchFamily="34" charset="0"/>
              </a:rPr>
              <a:t> del libero </a:t>
            </a:r>
            <a:r>
              <a:rPr lang="en-US" sz="2500" b="1" dirty="0" err="1">
                <a:solidFill>
                  <a:srgbClr val="E86007"/>
                </a:solidFill>
                <a:latin typeface="Arial" panose="020B0604020202020204" pitchFamily="34" charset="0"/>
                <a:cs typeface="Arial" panose="020B0604020202020204" pitchFamily="34" charset="0"/>
              </a:rPr>
              <a:t>professionista</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imprese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edili</a:t>
            </a:r>
            <a:r>
              <a:rPr lang="en-US" sz="2500" b="1" dirty="0">
                <a:solidFill>
                  <a:srgbClr val="E86007"/>
                </a:solidFill>
                <a:latin typeface="Arial" panose="020B0604020202020204" pitchFamily="34" charset="0"/>
                <a:cs typeface="Arial" panose="020B0604020202020204" pitchFamily="34" charset="0"/>
              </a:rPr>
              <a:t> (2)</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1" y="773282"/>
            <a:ext cx="8600665" cy="4012935"/>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Imprese edili e </a:t>
            </a:r>
            <a:r>
              <a:rPr lang="it-IT" sz="1400" b="1" dirty="0" err="1">
                <a:solidFill>
                  <a:srgbClr val="737373"/>
                </a:solidFill>
                <a:latin typeface="Arial" panose="020B0604020202020204" pitchFamily="34" charset="0"/>
                <a:cs typeface="Arial" panose="020B0604020202020204" pitchFamily="34" charset="0"/>
              </a:rPr>
              <a:t>SdI</a:t>
            </a:r>
            <a:r>
              <a:rPr lang="it-IT" sz="1400" b="1" dirty="0">
                <a:solidFill>
                  <a:srgbClr val="737373"/>
                </a:solidFill>
                <a:latin typeface="Arial" panose="020B0604020202020204" pitchFamily="34" charset="0"/>
                <a:cs typeface="Arial" panose="020B0604020202020204" pitchFamily="34" charset="0"/>
              </a:rPr>
              <a:t>:</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 imprese di costruzioni edili svolgono in via prevalente attività di costruzione, ovvero di esecuzione di lavori di opere edili in virtù di quanto disposto nelle clausole del CCNL edilizia. Per cui, non sono annoverabili in alcuna delle categorie individuate né assimilabili alle stesse.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Con riferimento alle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è possibile individuare (i) requisito soggettivo, per cui si richiede la forma costitutiva delle società di capitali; (ii) requisito oggettivo, riscontrabile nelle specifiche attività professionali quali studi di fattibilità, ricerche, consulenze, progettazioni ecc.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Per quanto dal lato operativo le </a:t>
            </a:r>
            <a:r>
              <a:rPr lang="it-IT" sz="1400" dirty="0" err="1">
                <a:solidFill>
                  <a:srgbClr val="737373"/>
                </a:solidFill>
                <a:latin typeface="Arial" panose="020B0604020202020204" pitchFamily="34" charset="0"/>
                <a:cs typeface="Arial" panose="020B0604020202020204" pitchFamily="34" charset="0"/>
              </a:rPr>
              <a:t>SdI</a:t>
            </a:r>
            <a:r>
              <a:rPr lang="it-IT" sz="1400" dirty="0">
                <a:solidFill>
                  <a:srgbClr val="737373"/>
                </a:solidFill>
                <a:latin typeface="Arial" panose="020B0604020202020204" pitchFamily="34" charset="0"/>
                <a:cs typeface="Arial" panose="020B0604020202020204" pitchFamily="34" charset="0"/>
              </a:rPr>
              <a:t> e le società edili svolgono attività in parte comune, si contraddistinguono con riferimento allo svolgimento dell’attività di progettazione</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b="1" i="1" dirty="0">
                <a:solidFill>
                  <a:srgbClr val="737373"/>
                </a:solidFill>
                <a:latin typeface="Arial" panose="020B0604020202020204" pitchFamily="34" charset="0"/>
                <a:cs typeface="Arial" panose="020B0604020202020204" pitchFamily="34" charset="0"/>
              </a:rPr>
              <a:t>«Qualora l’attività di progettazione rivesta per l’impresa edile un ruolo interno e strumentale all’espletamento dell’attività principale costituita dalla realizzazione di un’opera, non è dovuto il versamento del contributo integrativo all’INARCASSA ex art. 10 della Legge n. 6/1981. Il contributo risulta dovuto invece da parte di una realtà organizzativa in forma di impresa edile, con le caratteristiche e presupposti soggettivi ex art. 90, comma 2 lett. b) </a:t>
            </a:r>
            <a:r>
              <a:rPr lang="it-IT" sz="1400" b="1" i="1" dirty="0" err="1">
                <a:solidFill>
                  <a:srgbClr val="737373"/>
                </a:solidFill>
                <a:latin typeface="Arial" panose="020B0604020202020204" pitchFamily="34" charset="0"/>
                <a:cs typeface="Arial" panose="020B0604020202020204" pitchFamily="34" charset="0"/>
              </a:rPr>
              <a:t>D.Lgs.</a:t>
            </a:r>
            <a:r>
              <a:rPr lang="it-IT" sz="1400" b="1" i="1" dirty="0">
                <a:solidFill>
                  <a:srgbClr val="737373"/>
                </a:solidFill>
                <a:latin typeface="Arial" panose="020B0604020202020204" pitchFamily="34" charset="0"/>
                <a:cs typeface="Arial" panose="020B0604020202020204" pitchFamily="34" charset="0"/>
              </a:rPr>
              <a:t> n. 163/2006 che esercita attività di progettazione in conto terzi, identificandosi pertanto l’attività stessa nel prodotto finale dell’opera intellettuale prestata dai dipendenti della società medesima».</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45</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13" name="Freccia a destra 12">
            <a:extLst>
              <a:ext uri="{FF2B5EF4-FFF2-40B4-BE49-F238E27FC236}">
                <a16:creationId xmlns:a16="http://schemas.microsoft.com/office/drawing/2014/main" id="{3EB33F40-A057-4D4B-AE3A-EE4A521E7137}"/>
              </a:ext>
            </a:extLst>
          </p:cNvPr>
          <p:cNvSpPr/>
          <p:nvPr/>
        </p:nvSpPr>
        <p:spPr>
          <a:xfrm rot="5400000">
            <a:off x="4338645" y="2819962"/>
            <a:ext cx="453484" cy="398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09985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74419" y="-97494"/>
            <a:ext cx="4123763" cy="68486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it-IT" sz="2500" b="1" dirty="0">
                <a:solidFill>
                  <a:srgbClr val="E86007"/>
                </a:solidFill>
                <a:latin typeface="Arial" panose="020B0604020202020204" pitchFamily="34" charset="0"/>
                <a:cs typeface="Arial" panose="020B0604020202020204" pitchFamily="34" charset="0"/>
              </a:rPr>
              <a:t>Tipi societari a confronto</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64322" y="846634"/>
            <a:ext cx="8600548" cy="41669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46</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95236"/>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464322" y="4899193"/>
            <a:ext cx="264937" cy="210830"/>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graphicFrame>
        <p:nvGraphicFramePr>
          <p:cNvPr id="3" name="Tabella 2">
            <a:extLst>
              <a:ext uri="{FF2B5EF4-FFF2-40B4-BE49-F238E27FC236}">
                <a16:creationId xmlns:a16="http://schemas.microsoft.com/office/drawing/2014/main" id="{7200525E-07F8-49A8-AD26-56FF87EB1661}"/>
              </a:ext>
            </a:extLst>
          </p:cNvPr>
          <p:cNvGraphicFramePr>
            <a:graphicFrameLocks noGrp="1"/>
          </p:cNvGraphicFramePr>
          <p:nvPr>
            <p:extLst>
              <p:ext uri="{D42A27DB-BD31-4B8C-83A1-F6EECF244321}">
                <p14:modId xmlns:p14="http://schemas.microsoft.com/office/powerpoint/2010/main" val="3998805512"/>
              </p:ext>
            </p:extLst>
          </p:nvPr>
        </p:nvGraphicFramePr>
        <p:xfrm>
          <a:off x="397246" y="745121"/>
          <a:ext cx="8375048" cy="3700489"/>
        </p:xfrm>
        <a:graphic>
          <a:graphicData uri="http://schemas.openxmlformats.org/drawingml/2006/table">
            <a:tbl>
              <a:tblPr firstRow="1" bandRow="1">
                <a:tableStyleId>{5C22544A-7EE6-4342-B048-85BDC9FD1C3A}</a:tableStyleId>
              </a:tblPr>
              <a:tblGrid>
                <a:gridCol w="2060457">
                  <a:extLst>
                    <a:ext uri="{9D8B030D-6E8A-4147-A177-3AD203B41FA5}">
                      <a16:colId xmlns:a16="http://schemas.microsoft.com/office/drawing/2014/main" val="1499893662"/>
                    </a:ext>
                  </a:extLst>
                </a:gridCol>
                <a:gridCol w="1187036">
                  <a:extLst>
                    <a:ext uri="{9D8B030D-6E8A-4147-A177-3AD203B41FA5}">
                      <a16:colId xmlns:a16="http://schemas.microsoft.com/office/drawing/2014/main" val="2134781709"/>
                    </a:ext>
                  </a:extLst>
                </a:gridCol>
                <a:gridCol w="1083378">
                  <a:extLst>
                    <a:ext uri="{9D8B030D-6E8A-4147-A177-3AD203B41FA5}">
                      <a16:colId xmlns:a16="http://schemas.microsoft.com/office/drawing/2014/main" val="3974142186"/>
                    </a:ext>
                  </a:extLst>
                </a:gridCol>
                <a:gridCol w="1030031">
                  <a:extLst>
                    <a:ext uri="{9D8B030D-6E8A-4147-A177-3AD203B41FA5}">
                      <a16:colId xmlns:a16="http://schemas.microsoft.com/office/drawing/2014/main" val="3565304361"/>
                    </a:ext>
                  </a:extLst>
                </a:gridCol>
                <a:gridCol w="1140740">
                  <a:extLst>
                    <a:ext uri="{9D8B030D-6E8A-4147-A177-3AD203B41FA5}">
                      <a16:colId xmlns:a16="http://schemas.microsoft.com/office/drawing/2014/main" val="729727482"/>
                    </a:ext>
                  </a:extLst>
                </a:gridCol>
                <a:gridCol w="1873406">
                  <a:extLst>
                    <a:ext uri="{9D8B030D-6E8A-4147-A177-3AD203B41FA5}">
                      <a16:colId xmlns:a16="http://schemas.microsoft.com/office/drawing/2014/main" val="1422245078"/>
                    </a:ext>
                  </a:extLst>
                </a:gridCol>
              </a:tblGrid>
              <a:tr h="1078854">
                <a:tc>
                  <a:txBody>
                    <a:bodyPr/>
                    <a:lstStyle/>
                    <a:p>
                      <a:r>
                        <a:rPr lang="it-IT" dirty="0"/>
                        <a:t>Forma societaria</a:t>
                      </a:r>
                    </a:p>
                  </a:txBody>
                  <a:tcPr anchor="ctr"/>
                </a:tc>
                <a:tc gridSpan="2">
                  <a:txBody>
                    <a:bodyPr/>
                    <a:lstStyle/>
                    <a:p>
                      <a:r>
                        <a:rPr lang="it-IT" dirty="0"/>
                        <a:t>Obblighi in capo alla società</a:t>
                      </a:r>
                    </a:p>
                  </a:txBody>
                  <a:tcPr anchor="ctr"/>
                </a:tc>
                <a:tc hMerge="1">
                  <a:txBody>
                    <a:bodyPr/>
                    <a:lstStyle/>
                    <a:p>
                      <a:endParaRPr lang="it-IT"/>
                    </a:p>
                  </a:txBody>
                  <a:tcPr/>
                </a:tc>
                <a:tc gridSpan="2">
                  <a:txBody>
                    <a:bodyPr/>
                    <a:lstStyle/>
                    <a:p>
                      <a:r>
                        <a:rPr lang="it-IT" dirty="0"/>
                        <a:t>Obblighi in capo al socio</a:t>
                      </a:r>
                    </a:p>
                  </a:txBody>
                  <a:tcPr anchor="ctr"/>
                </a:tc>
                <a:tc hMerge="1">
                  <a:txBody>
                    <a:bodyPr/>
                    <a:lstStyle/>
                    <a:p>
                      <a:endParaRPr lang="it-IT"/>
                    </a:p>
                  </a:txBody>
                  <a:tcPr/>
                </a:tc>
                <a:tc>
                  <a:txBody>
                    <a:bodyPr/>
                    <a:lstStyle/>
                    <a:p>
                      <a:r>
                        <a:rPr lang="it-IT" dirty="0"/>
                        <a:t>Tutela previdenziale per i soci</a:t>
                      </a:r>
                    </a:p>
                  </a:txBody>
                  <a:tcPr anchor="ctr"/>
                </a:tc>
                <a:extLst>
                  <a:ext uri="{0D108BD9-81ED-4DB2-BD59-A6C34878D82A}">
                    <a16:rowId xmlns:a16="http://schemas.microsoft.com/office/drawing/2014/main" val="295520159"/>
                  </a:ext>
                </a:extLst>
              </a:tr>
              <a:tr h="927949">
                <a:tc>
                  <a:txBody>
                    <a:bodyPr/>
                    <a:lstStyle/>
                    <a:p>
                      <a:endParaRPr lang="it-IT" dirty="0"/>
                    </a:p>
                  </a:txBody>
                  <a:tcPr anchor="ctr"/>
                </a:tc>
                <a:tc>
                  <a:txBody>
                    <a:bodyPr/>
                    <a:lstStyle/>
                    <a:p>
                      <a:r>
                        <a:rPr lang="it-IT" dirty="0"/>
                        <a:t>Dichiarazione annuale</a:t>
                      </a:r>
                    </a:p>
                  </a:txBody>
                  <a:tcPr anchor="ctr"/>
                </a:tc>
                <a:tc>
                  <a:txBody>
                    <a:bodyPr/>
                    <a:lstStyle/>
                    <a:p>
                      <a:r>
                        <a:rPr lang="it-IT" dirty="0"/>
                        <a:t>Versamento contributivo</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dirty="0"/>
                        <a:t>Dichiarazione annuale</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dirty="0"/>
                        <a:t>Versamento contributivo</a:t>
                      </a:r>
                    </a:p>
                  </a:txBody>
                  <a:tcPr anchor="ctr"/>
                </a:tc>
                <a:tc>
                  <a:txBody>
                    <a:bodyPr/>
                    <a:lstStyle/>
                    <a:p>
                      <a:endParaRPr lang="it-IT" dirty="0"/>
                    </a:p>
                  </a:txBody>
                  <a:tcPr anchor="ctr"/>
                </a:tc>
                <a:extLst>
                  <a:ext uri="{0D108BD9-81ED-4DB2-BD59-A6C34878D82A}">
                    <a16:rowId xmlns:a16="http://schemas.microsoft.com/office/drawing/2014/main" val="3263909488"/>
                  </a:ext>
                </a:extLst>
              </a:tr>
              <a:tr h="564562">
                <a:tc>
                  <a:txBody>
                    <a:bodyPr/>
                    <a:lstStyle/>
                    <a:p>
                      <a:r>
                        <a:rPr lang="it-IT" dirty="0"/>
                        <a:t>Associazione professionale</a:t>
                      </a:r>
                    </a:p>
                  </a:txBody>
                  <a:tcPr anchor="ctr"/>
                </a:tc>
                <a:tc>
                  <a:txBody>
                    <a:bodyPr/>
                    <a:lstStyle/>
                    <a:p>
                      <a:pPr algn="ctr"/>
                      <a:r>
                        <a:rPr lang="it-IT" dirty="0"/>
                        <a:t>NO</a:t>
                      </a:r>
                    </a:p>
                  </a:txBody>
                  <a:tcPr anchor="ctr"/>
                </a:tc>
                <a:tc>
                  <a:txBody>
                    <a:bodyPr/>
                    <a:lstStyle/>
                    <a:p>
                      <a:pPr algn="ctr"/>
                      <a:r>
                        <a:rPr lang="it-IT" dirty="0"/>
                        <a:t>NO</a:t>
                      </a:r>
                    </a:p>
                  </a:txBody>
                  <a:tcPr anchor="ctr"/>
                </a:tc>
                <a:tc>
                  <a:txBody>
                    <a:bodyPr/>
                    <a:lstStyle/>
                    <a:p>
                      <a:pPr algn="ctr"/>
                      <a:r>
                        <a:rPr lang="it-IT" dirty="0"/>
                        <a:t>SI</a:t>
                      </a:r>
                    </a:p>
                  </a:txBody>
                  <a:tcPr anchor="ctr"/>
                </a:tc>
                <a:tc>
                  <a:txBody>
                    <a:bodyPr/>
                    <a:lstStyle/>
                    <a:p>
                      <a:pPr algn="ctr"/>
                      <a:r>
                        <a:rPr lang="it-IT" dirty="0"/>
                        <a:t>SI</a:t>
                      </a:r>
                    </a:p>
                  </a:txBody>
                  <a:tcPr anchor="ctr"/>
                </a:tc>
                <a:tc>
                  <a:txBody>
                    <a:bodyPr/>
                    <a:lstStyle/>
                    <a:p>
                      <a:pPr algn="ctr"/>
                      <a:r>
                        <a:rPr lang="it-IT" dirty="0"/>
                        <a:t>SI</a:t>
                      </a:r>
                    </a:p>
                  </a:txBody>
                  <a:tcPr anchor="ctr"/>
                </a:tc>
                <a:extLst>
                  <a:ext uri="{0D108BD9-81ED-4DB2-BD59-A6C34878D82A}">
                    <a16:rowId xmlns:a16="http://schemas.microsoft.com/office/drawing/2014/main" val="1622778541"/>
                  </a:ext>
                </a:extLst>
              </a:tr>
              <a:tr h="564562">
                <a:tc>
                  <a:txBody>
                    <a:bodyPr/>
                    <a:lstStyle/>
                    <a:p>
                      <a:pPr algn="ctr"/>
                      <a:r>
                        <a:rPr lang="it-IT" dirty="0" err="1"/>
                        <a:t>Stp</a:t>
                      </a:r>
                      <a:endParaRPr lang="it-IT" dirty="0"/>
                    </a:p>
                  </a:txBody>
                  <a:tcPr anchor="ctr"/>
                </a:tc>
                <a:tc>
                  <a:txBody>
                    <a:bodyPr/>
                    <a:lstStyle/>
                    <a:p>
                      <a:pPr algn="ctr"/>
                      <a:r>
                        <a:rPr lang="it-IT" dirty="0"/>
                        <a:t>SI</a:t>
                      </a:r>
                    </a:p>
                  </a:txBody>
                  <a:tcPr anchor="ctr"/>
                </a:tc>
                <a:tc>
                  <a:txBody>
                    <a:bodyPr/>
                    <a:lstStyle/>
                    <a:p>
                      <a:pPr algn="ctr"/>
                      <a:r>
                        <a:rPr lang="it-IT" dirty="0"/>
                        <a:t>NO</a:t>
                      </a:r>
                    </a:p>
                  </a:txBody>
                  <a:tcPr anchor="ctr"/>
                </a:tc>
                <a:tc>
                  <a:txBody>
                    <a:bodyPr/>
                    <a:lstStyle/>
                    <a:p>
                      <a:pPr algn="ctr"/>
                      <a:r>
                        <a:rPr lang="it-IT" dirty="0"/>
                        <a:t>SI</a:t>
                      </a:r>
                    </a:p>
                  </a:txBody>
                  <a:tcPr anchor="ctr"/>
                </a:tc>
                <a:tc>
                  <a:txBody>
                    <a:bodyPr/>
                    <a:lstStyle/>
                    <a:p>
                      <a:pPr algn="ctr"/>
                      <a:r>
                        <a:rPr lang="it-IT" dirty="0"/>
                        <a:t>SI</a:t>
                      </a:r>
                    </a:p>
                  </a:txBody>
                  <a:tcPr anchor="ctr"/>
                </a:tc>
                <a:tc>
                  <a:txBody>
                    <a:bodyPr/>
                    <a:lstStyle/>
                    <a:p>
                      <a:pPr algn="ctr"/>
                      <a:r>
                        <a:rPr lang="it-IT" dirty="0"/>
                        <a:t>SI</a:t>
                      </a:r>
                    </a:p>
                  </a:txBody>
                  <a:tcPr anchor="ctr"/>
                </a:tc>
                <a:extLst>
                  <a:ext uri="{0D108BD9-81ED-4DB2-BD59-A6C34878D82A}">
                    <a16:rowId xmlns:a16="http://schemas.microsoft.com/office/drawing/2014/main" val="2376978953"/>
                  </a:ext>
                </a:extLst>
              </a:tr>
              <a:tr h="56456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dirty="0" err="1"/>
                        <a:t>SdI</a:t>
                      </a:r>
                      <a:endParaRPr lang="it-IT" dirty="0"/>
                    </a:p>
                    <a:p>
                      <a:pPr algn="ctr"/>
                      <a:endParaRPr lang="it-IT" dirty="0"/>
                    </a:p>
                  </a:txBody>
                  <a:tcPr/>
                </a:tc>
                <a:tc>
                  <a:txBody>
                    <a:bodyPr/>
                    <a:lstStyle/>
                    <a:p>
                      <a:pPr algn="ctr"/>
                      <a:r>
                        <a:rPr lang="it-IT" dirty="0"/>
                        <a:t>SI</a:t>
                      </a:r>
                    </a:p>
                  </a:txBody>
                  <a:tcPr anchor="ctr"/>
                </a:tc>
                <a:tc>
                  <a:txBody>
                    <a:bodyPr/>
                    <a:lstStyle/>
                    <a:p>
                      <a:pPr algn="ctr"/>
                      <a:r>
                        <a:rPr lang="it-IT" dirty="0"/>
                        <a:t>SI</a:t>
                      </a:r>
                    </a:p>
                  </a:txBody>
                  <a:tcPr anchor="ctr"/>
                </a:tc>
                <a:tc>
                  <a:txBody>
                    <a:bodyPr/>
                    <a:lstStyle/>
                    <a:p>
                      <a:pPr algn="ctr"/>
                      <a:r>
                        <a:rPr lang="it-IT" dirty="0"/>
                        <a:t>NO</a:t>
                      </a:r>
                    </a:p>
                  </a:txBody>
                  <a:tcPr anchor="ctr"/>
                </a:tc>
                <a:tc>
                  <a:txBody>
                    <a:bodyPr/>
                    <a:lstStyle/>
                    <a:p>
                      <a:pPr algn="ctr"/>
                      <a:r>
                        <a:rPr lang="it-IT" dirty="0"/>
                        <a:t>NO</a:t>
                      </a:r>
                    </a:p>
                  </a:txBody>
                  <a:tcPr anchor="ctr"/>
                </a:tc>
                <a:tc>
                  <a:txBody>
                    <a:bodyPr/>
                    <a:lstStyle/>
                    <a:p>
                      <a:pPr algn="ctr"/>
                      <a:r>
                        <a:rPr lang="it-IT" dirty="0"/>
                        <a:t>NO*</a:t>
                      </a:r>
                    </a:p>
                  </a:txBody>
                  <a:tcPr anchor="ctr"/>
                </a:tc>
                <a:extLst>
                  <a:ext uri="{0D108BD9-81ED-4DB2-BD59-A6C34878D82A}">
                    <a16:rowId xmlns:a16="http://schemas.microsoft.com/office/drawing/2014/main" val="2429582769"/>
                  </a:ext>
                </a:extLst>
              </a:tr>
            </a:tbl>
          </a:graphicData>
        </a:graphic>
      </p:graphicFrame>
      <p:sp>
        <p:nvSpPr>
          <p:cNvPr id="2" name="CasellaDiTesto 1">
            <a:extLst>
              <a:ext uri="{FF2B5EF4-FFF2-40B4-BE49-F238E27FC236}">
                <a16:creationId xmlns:a16="http://schemas.microsoft.com/office/drawing/2014/main" id="{1166D4E8-1BBD-4C69-8060-3ED017F555DF}"/>
              </a:ext>
            </a:extLst>
          </p:cNvPr>
          <p:cNvSpPr txBox="1"/>
          <p:nvPr/>
        </p:nvSpPr>
        <p:spPr>
          <a:xfrm>
            <a:off x="397246" y="4488222"/>
            <a:ext cx="7700392" cy="276999"/>
          </a:xfrm>
          <a:prstGeom prst="rect">
            <a:avLst/>
          </a:prstGeom>
          <a:noFill/>
        </p:spPr>
        <p:txBody>
          <a:bodyPr wrap="square" rtlCol="0">
            <a:spAutoFit/>
          </a:bodyPr>
          <a:lstStyle/>
          <a:p>
            <a:r>
              <a:rPr lang="it-IT" sz="1200" dirty="0">
                <a:latin typeface="Arial" panose="020B0604020202020204" pitchFamily="34" charset="0"/>
                <a:cs typeface="Arial" panose="020B0604020202020204" pitchFamily="34" charset="0"/>
              </a:rPr>
              <a:t>*Altre casse di previdenza (</a:t>
            </a:r>
            <a:r>
              <a:rPr lang="it-IT" sz="1200" dirty="0" err="1">
                <a:latin typeface="Arial" panose="020B0604020202020204" pitchFamily="34" charset="0"/>
                <a:cs typeface="Arial" panose="020B0604020202020204" pitchFamily="34" charset="0"/>
              </a:rPr>
              <a:t>Eppi</a:t>
            </a:r>
            <a:r>
              <a:rPr lang="it-IT" sz="1200" dirty="0">
                <a:latin typeface="Arial" panose="020B0604020202020204" pitchFamily="34" charset="0"/>
                <a:cs typeface="Arial" panose="020B0604020202020204" pitchFamily="34" charset="0"/>
              </a:rPr>
              <a:t>, Geometri) prevedono l’iscrizione anche dei soci delle </a:t>
            </a:r>
            <a:r>
              <a:rPr lang="it-IT" sz="1200" dirty="0" err="1">
                <a:latin typeface="Arial" panose="020B0604020202020204" pitchFamily="34" charset="0"/>
                <a:cs typeface="Arial" panose="020B0604020202020204" pitchFamily="34" charset="0"/>
              </a:rPr>
              <a:t>SdI</a:t>
            </a:r>
            <a:endParaRPr lang="it-IT"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57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85026" y="50536"/>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it-IT" sz="2500" b="1" dirty="0">
                <a:solidFill>
                  <a:srgbClr val="E86007"/>
                </a:solidFill>
                <a:latin typeface="Arial" panose="020B0604020202020204" pitchFamily="34" charset="0"/>
                <a:cs typeface="Arial" panose="020B0604020202020204" pitchFamily="34" charset="0"/>
              </a:rPr>
              <a:t>Base imponibile contributo integrativo</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64322" y="846634"/>
            <a:ext cx="8600548" cy="41669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47</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551904" y="195236"/>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464322" y="4899193"/>
            <a:ext cx="264937" cy="210830"/>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graphicFrame>
        <p:nvGraphicFramePr>
          <p:cNvPr id="3" name="Tabella 2">
            <a:extLst>
              <a:ext uri="{FF2B5EF4-FFF2-40B4-BE49-F238E27FC236}">
                <a16:creationId xmlns:a16="http://schemas.microsoft.com/office/drawing/2014/main" id="{7200525E-07F8-49A8-AD26-56FF87EB1661}"/>
              </a:ext>
            </a:extLst>
          </p:cNvPr>
          <p:cNvGraphicFramePr>
            <a:graphicFrameLocks noGrp="1"/>
          </p:cNvGraphicFramePr>
          <p:nvPr>
            <p:extLst>
              <p:ext uri="{D42A27DB-BD31-4B8C-83A1-F6EECF244321}">
                <p14:modId xmlns:p14="http://schemas.microsoft.com/office/powerpoint/2010/main" val="843012994"/>
              </p:ext>
            </p:extLst>
          </p:nvPr>
        </p:nvGraphicFramePr>
        <p:xfrm>
          <a:off x="988741" y="1185480"/>
          <a:ext cx="6371064" cy="2772540"/>
        </p:xfrm>
        <a:graphic>
          <a:graphicData uri="http://schemas.openxmlformats.org/drawingml/2006/table">
            <a:tbl>
              <a:tblPr firstRow="1" bandRow="1">
                <a:tableStyleId>{5C22544A-7EE6-4342-B048-85BDC9FD1C3A}</a:tableStyleId>
              </a:tblPr>
              <a:tblGrid>
                <a:gridCol w="1929879">
                  <a:extLst>
                    <a:ext uri="{9D8B030D-6E8A-4147-A177-3AD203B41FA5}">
                      <a16:colId xmlns:a16="http://schemas.microsoft.com/office/drawing/2014/main" val="1499893662"/>
                    </a:ext>
                  </a:extLst>
                </a:gridCol>
                <a:gridCol w="2270414">
                  <a:extLst>
                    <a:ext uri="{9D8B030D-6E8A-4147-A177-3AD203B41FA5}">
                      <a16:colId xmlns:a16="http://schemas.microsoft.com/office/drawing/2014/main" val="2134781709"/>
                    </a:ext>
                  </a:extLst>
                </a:gridCol>
                <a:gridCol w="2170771">
                  <a:extLst>
                    <a:ext uri="{9D8B030D-6E8A-4147-A177-3AD203B41FA5}">
                      <a16:colId xmlns:a16="http://schemas.microsoft.com/office/drawing/2014/main" val="3565304361"/>
                    </a:ext>
                  </a:extLst>
                </a:gridCol>
              </a:tblGrid>
              <a:tr h="1078854">
                <a:tc>
                  <a:txBody>
                    <a:bodyPr/>
                    <a:lstStyle/>
                    <a:p>
                      <a:endParaRPr lang="it-IT" dirty="0"/>
                    </a:p>
                  </a:txBody>
                  <a:tcPr anchor="ctr"/>
                </a:tc>
                <a:tc>
                  <a:txBody>
                    <a:bodyPr/>
                    <a:lstStyle/>
                    <a:p>
                      <a:pPr algn="ctr"/>
                      <a:r>
                        <a:rPr lang="it-IT" dirty="0"/>
                        <a:t>INARCASSA</a:t>
                      </a:r>
                    </a:p>
                  </a:txBody>
                  <a:tcPr anchor="ctr"/>
                </a:tc>
                <a:tc>
                  <a:txBody>
                    <a:bodyPr/>
                    <a:lstStyle/>
                    <a:p>
                      <a:pPr algn="ctr"/>
                      <a:r>
                        <a:rPr lang="it-IT" dirty="0"/>
                        <a:t>EPPI</a:t>
                      </a:r>
                    </a:p>
                  </a:txBody>
                  <a:tcPr anchor="ctr"/>
                </a:tc>
                <a:extLst>
                  <a:ext uri="{0D108BD9-81ED-4DB2-BD59-A6C34878D82A}">
                    <a16:rowId xmlns:a16="http://schemas.microsoft.com/office/drawing/2014/main" val="295520159"/>
                  </a:ext>
                </a:extLst>
              </a:tr>
              <a:tr h="564562">
                <a:tc>
                  <a:txBody>
                    <a:bodyPr/>
                    <a:lstStyle/>
                    <a:p>
                      <a:r>
                        <a:rPr lang="it-IT" dirty="0"/>
                        <a:t>Aliquota contributiva</a:t>
                      </a:r>
                    </a:p>
                  </a:txBody>
                  <a:tcPr anchor="ctr"/>
                </a:tc>
                <a:tc>
                  <a:txBody>
                    <a:bodyPr/>
                    <a:lstStyle/>
                    <a:p>
                      <a:pPr algn="ctr"/>
                      <a:r>
                        <a:rPr lang="it-IT" dirty="0"/>
                        <a:t>4%</a:t>
                      </a:r>
                    </a:p>
                  </a:txBody>
                  <a:tcPr anchor="ctr"/>
                </a:tc>
                <a:tc>
                  <a:txBody>
                    <a:bodyPr/>
                    <a:lstStyle/>
                    <a:p>
                      <a:pPr algn="ctr"/>
                      <a:r>
                        <a:rPr lang="it-IT" dirty="0"/>
                        <a:t>5%</a:t>
                      </a:r>
                    </a:p>
                  </a:txBody>
                  <a:tcPr anchor="ctr"/>
                </a:tc>
                <a:extLst>
                  <a:ext uri="{0D108BD9-81ED-4DB2-BD59-A6C34878D82A}">
                    <a16:rowId xmlns:a16="http://schemas.microsoft.com/office/drawing/2014/main" val="1622778541"/>
                  </a:ext>
                </a:extLst>
              </a:tr>
              <a:tr h="564562">
                <a:tc>
                  <a:txBody>
                    <a:bodyPr/>
                    <a:lstStyle/>
                    <a:p>
                      <a:pPr algn="ctr"/>
                      <a:r>
                        <a:rPr lang="it-IT" dirty="0" err="1"/>
                        <a:t>Stp</a:t>
                      </a:r>
                      <a:endParaRPr lang="it-IT" dirty="0"/>
                    </a:p>
                  </a:txBody>
                  <a:tcPr anchor="ctr"/>
                </a:tc>
                <a:tc>
                  <a:txBody>
                    <a:bodyPr/>
                    <a:lstStyle/>
                    <a:p>
                      <a:pPr algn="ctr"/>
                      <a:r>
                        <a:rPr lang="it-IT" dirty="0"/>
                        <a:t>Quota societaria</a:t>
                      </a:r>
                    </a:p>
                  </a:txBody>
                  <a:tcPr anchor="ctr"/>
                </a:tc>
                <a:tc>
                  <a:txBody>
                    <a:bodyPr/>
                    <a:lstStyle/>
                    <a:p>
                      <a:pPr algn="ctr"/>
                      <a:r>
                        <a:rPr lang="it-IT" dirty="0"/>
                        <a:t>Quota societaria</a:t>
                      </a:r>
                    </a:p>
                  </a:txBody>
                  <a:tcPr anchor="ctr"/>
                </a:tc>
                <a:extLst>
                  <a:ext uri="{0D108BD9-81ED-4DB2-BD59-A6C34878D82A}">
                    <a16:rowId xmlns:a16="http://schemas.microsoft.com/office/drawing/2014/main" val="2376978953"/>
                  </a:ext>
                </a:extLst>
              </a:tr>
              <a:tr h="56456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dirty="0" err="1"/>
                        <a:t>SdI</a:t>
                      </a:r>
                      <a:endParaRPr lang="it-IT" dirty="0"/>
                    </a:p>
                    <a:p>
                      <a:pPr algn="ctr"/>
                      <a:endParaRPr lang="it-IT" dirty="0"/>
                    </a:p>
                  </a:txBody>
                  <a:tcPr/>
                </a:tc>
                <a:tc>
                  <a:txBody>
                    <a:bodyPr/>
                    <a:lstStyle/>
                    <a:p>
                      <a:pPr algn="ctr"/>
                      <a:r>
                        <a:rPr lang="it-IT" dirty="0"/>
                        <a:t>Quota lavoro</a:t>
                      </a:r>
                    </a:p>
                  </a:txBody>
                  <a:tcPr anchor="ctr"/>
                </a:tc>
                <a:tc>
                  <a:txBody>
                    <a:bodyPr/>
                    <a:lstStyle/>
                    <a:p>
                      <a:pPr algn="ctr"/>
                      <a:r>
                        <a:rPr lang="it-IT" dirty="0"/>
                        <a:t>Quota lavoro</a:t>
                      </a:r>
                    </a:p>
                  </a:txBody>
                  <a:tcPr anchor="ctr"/>
                </a:tc>
                <a:extLst>
                  <a:ext uri="{0D108BD9-81ED-4DB2-BD59-A6C34878D82A}">
                    <a16:rowId xmlns:a16="http://schemas.microsoft.com/office/drawing/2014/main" val="2429582769"/>
                  </a:ext>
                </a:extLst>
              </a:tr>
            </a:tbl>
          </a:graphicData>
        </a:graphic>
      </p:graphicFrame>
    </p:spTree>
    <p:extLst>
      <p:ext uri="{BB962C8B-B14F-4D97-AF65-F5344CB8AC3E}">
        <p14:creationId xmlns:p14="http://schemas.microsoft.com/office/powerpoint/2010/main" val="527930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74419" y="-97494"/>
            <a:ext cx="4123763" cy="68486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it-IT" sz="2500" b="1" dirty="0">
                <a:solidFill>
                  <a:srgbClr val="E86007"/>
                </a:solidFill>
                <a:latin typeface="Arial" panose="020B0604020202020204" pitchFamily="34" charset="0"/>
                <a:cs typeface="Arial" panose="020B0604020202020204" pitchFamily="34" charset="0"/>
              </a:rPr>
              <a:t>Le agevolazioni fiscali </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64322" y="846634"/>
            <a:ext cx="8600548" cy="41669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48</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70766" y="180083"/>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464322" y="4899193"/>
            <a:ext cx="264937" cy="210830"/>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E0CFA766-DB5B-4323-929A-9779F66B4D98}"/>
              </a:ext>
            </a:extLst>
          </p:cNvPr>
          <p:cNvSpPr>
            <a:spLocks noGrp="1"/>
          </p:cNvSpPr>
          <p:nvPr>
            <p:ph type="title"/>
          </p:nvPr>
        </p:nvSpPr>
        <p:spPr>
          <a:xfrm>
            <a:off x="595245" y="1649286"/>
            <a:ext cx="7886700" cy="994172"/>
          </a:xfrm>
        </p:spPr>
        <p:txBody>
          <a:bodyPr>
            <a:normAutofit fontScale="90000"/>
          </a:bodyPr>
          <a:lstStyle/>
          <a:p>
            <a:pPr algn="ctr"/>
            <a:r>
              <a:rPr lang="it-IT" b="1" i="1" dirty="0">
                <a:solidFill>
                  <a:srgbClr val="7373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agevolazioni fiscali per il libero professionista – anno 2018</a:t>
            </a:r>
          </a:p>
        </p:txBody>
      </p:sp>
    </p:spTree>
    <p:extLst>
      <p:ext uri="{BB962C8B-B14F-4D97-AF65-F5344CB8AC3E}">
        <p14:creationId xmlns:p14="http://schemas.microsoft.com/office/powerpoint/2010/main" val="197719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52227" y="127413"/>
            <a:ext cx="4123763" cy="530474"/>
          </a:xfrm>
          <a:prstGeom prst="rect">
            <a:avLst/>
          </a:prstGeom>
        </p:spPr>
        <p:txBody>
          <a:bodyPr vert="horz" lIns="91440" tIns="45720" rIns="91440" bIns="45720" rtlCol="0" anchor="b">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it-IT" sz="2500" b="1" dirty="0">
                <a:solidFill>
                  <a:srgbClr val="E86007"/>
                </a:solidFill>
                <a:latin typeface="Arial" panose="020B0604020202020204" pitchFamily="34" charset="0"/>
                <a:cs typeface="Arial" panose="020B0604020202020204" pitchFamily="34" charset="0"/>
              </a:rPr>
              <a:t>Le agevolazioni fiscali. Le nuove iniziative economiche (1)</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64322" y="846634"/>
            <a:ext cx="8600548" cy="41669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49</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70766" y="180083"/>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464322" y="4899193"/>
            <a:ext cx="264937" cy="210830"/>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E0CFA766-DB5B-4323-929A-9779F66B4D98}"/>
              </a:ext>
            </a:extLst>
          </p:cNvPr>
          <p:cNvSpPr>
            <a:spLocks noGrp="1"/>
          </p:cNvSpPr>
          <p:nvPr>
            <p:ph type="title"/>
          </p:nvPr>
        </p:nvSpPr>
        <p:spPr>
          <a:xfrm>
            <a:off x="464321" y="657888"/>
            <a:ext cx="8393047" cy="4166986"/>
          </a:xfrm>
        </p:spPr>
        <p:txBody>
          <a:bodyPr anchor="ctr">
            <a:noAutofit/>
          </a:bodyPr>
          <a:lstStyle/>
          <a:p>
            <a:pPr algn="just">
              <a:tabLst>
                <a:tab pos="8162925" algn="l"/>
              </a:tabLst>
            </a:pPr>
            <a:r>
              <a:rPr lang="it-IT" sz="1400" dirty="0">
                <a:solidFill>
                  <a:srgbClr val="737373"/>
                </a:solidFill>
                <a:latin typeface="Arial" panose="020B0604020202020204" pitchFamily="34" charset="0"/>
                <a:cs typeface="Arial" panose="020B0604020202020204" pitchFamily="34" charset="0"/>
              </a:rPr>
              <a:t>Il Legislatore ha previsto dei vantaggi volti a favorire la nascita di </a:t>
            </a:r>
            <a:r>
              <a:rPr lang="it-IT" sz="1400" b="1" u="sng" dirty="0">
                <a:solidFill>
                  <a:srgbClr val="737373"/>
                </a:solidFill>
                <a:latin typeface="Arial" panose="020B0604020202020204" pitchFamily="34" charset="0"/>
                <a:cs typeface="Arial" panose="020B0604020202020204" pitchFamily="34" charset="0"/>
              </a:rPr>
              <a:t>nuove iniziative economiche</a:t>
            </a:r>
            <a:r>
              <a:rPr lang="it-IT" sz="1400" dirty="0">
                <a:solidFill>
                  <a:srgbClr val="737373"/>
                </a:solidFill>
                <a:latin typeface="Arial" panose="020B0604020202020204" pitchFamily="34" charset="0"/>
                <a:cs typeface="Arial" panose="020B0604020202020204" pitchFamily="34" charset="0"/>
              </a:rPr>
              <a:t>.</a:t>
            </a:r>
            <a:br>
              <a:rPr lang="it-IT" sz="1400"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A decorrere dal 2016, per i contribuenti che intraprendono un’attività artistica, professionale o d’impresa e dunque che si trovano in una fase di «start up», il reddito determinato forfettariamente è assoggettato ad imposta sostitutiva IRPEF, con aliquota del 5%, per i primi 5 anni di attività.</a:t>
            </a: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 	 </a:t>
            </a:r>
            <a:br>
              <a:rPr lang="it-IT" sz="1400"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Tale regime è stato esteso anche per i soggetti che già nel 2015 avevano iniziato una nuova attività; pertanto, per il quadriennio che residua al compimento del quinquennio, verrà applicata anche per questi soggetti, l’imposta sostitutiva IRPEF nella misura del 5%.</a:t>
            </a:r>
            <a:br>
              <a:rPr lang="it-IT" sz="1400"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endParaRPr lang="it-IT" sz="1400" dirty="0">
              <a:solidFill>
                <a:srgbClr val="7373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837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30">
            <a:extLst>
              <a:ext uri="{FF2B5EF4-FFF2-40B4-BE49-F238E27FC236}">
                <a16:creationId xmlns:a16="http://schemas.microsoft.com/office/drawing/2014/main" id="{ECA14A03-BE0C-F24F-8606-A86668351CA6}"/>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32" name="Title 1">
            <a:extLst>
              <a:ext uri="{FF2B5EF4-FFF2-40B4-BE49-F238E27FC236}">
                <a16:creationId xmlns:a16="http://schemas.microsoft.com/office/drawing/2014/main" id="{036FD133-324E-8543-B185-36F1113F24D8}"/>
              </a:ext>
            </a:extLst>
          </p:cNvPr>
          <p:cNvSpPr txBox="1">
            <a:spLocks/>
          </p:cNvSpPr>
          <p:nvPr/>
        </p:nvSpPr>
        <p:spPr>
          <a:xfrm>
            <a:off x="341911" y="148236"/>
            <a:ext cx="4039171" cy="784119"/>
          </a:xfrm>
          <a:prstGeom prst="rect">
            <a:avLst/>
          </a:prstGeom>
        </p:spPr>
        <p:txBody>
          <a:bodyPr vert="horz" lIns="91440" tIns="45720" rIns="91440" bIns="45720" rtlCol="0" anchor="b">
            <a:normAutofit fontScale="8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Confine </a:t>
            </a:r>
            <a:r>
              <a:rPr lang="en-US" sz="2500" b="1" dirty="0" err="1">
                <a:solidFill>
                  <a:srgbClr val="E86007"/>
                </a:solidFill>
                <a:latin typeface="Arial" panose="020B0604020202020204" pitchFamily="34" charset="0"/>
                <a:cs typeface="Arial" panose="020B0604020202020204" pitchFamily="34" charset="0"/>
              </a:rPr>
              <a:t>tra</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autonomo</a:t>
            </a:r>
            <a:r>
              <a:rPr lang="en-US" sz="2500" b="1" dirty="0">
                <a:solidFill>
                  <a:srgbClr val="E86007"/>
                </a:solidFill>
                <a:latin typeface="Arial" panose="020B0604020202020204" pitchFamily="34" charset="0"/>
                <a:cs typeface="Arial" panose="020B0604020202020204" pitchFamily="34" charset="0"/>
              </a:rPr>
              <a:t> e </a:t>
            </a:r>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dipendente</a:t>
            </a:r>
            <a:r>
              <a:rPr lang="en-US" sz="2500" b="1" dirty="0">
                <a:solidFill>
                  <a:srgbClr val="E86007"/>
                </a:solidFill>
                <a:latin typeface="Arial" panose="020B0604020202020204" pitchFamily="34" charset="0"/>
                <a:cs typeface="Arial" panose="020B0604020202020204" pitchFamily="34" charset="0"/>
              </a:rPr>
              <a:t> </a:t>
            </a:r>
          </a:p>
        </p:txBody>
      </p:sp>
      <p:sp>
        <p:nvSpPr>
          <p:cNvPr id="33" name="Content Placeholder 2">
            <a:extLst>
              <a:ext uri="{FF2B5EF4-FFF2-40B4-BE49-F238E27FC236}">
                <a16:creationId xmlns:a16="http://schemas.microsoft.com/office/drawing/2014/main" id="{9BE4E241-28FB-D242-BDF5-8B66FC7B8E64}"/>
              </a:ext>
            </a:extLst>
          </p:cNvPr>
          <p:cNvSpPr txBox="1">
            <a:spLocks/>
          </p:cNvSpPr>
          <p:nvPr/>
        </p:nvSpPr>
        <p:spPr>
          <a:xfrm>
            <a:off x="452443" y="1011766"/>
            <a:ext cx="3720658" cy="3199374"/>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it-IT" sz="1400" b="1" u="sng" dirty="0">
                <a:solidFill>
                  <a:srgbClr val="737373"/>
                </a:solidFill>
                <a:latin typeface="Arial" panose="020B0604020202020204" pitchFamily="34" charset="0"/>
                <a:cs typeface="Arial" panose="020B0604020202020204" pitchFamily="34" charset="0"/>
              </a:rPr>
              <a:t>Reddito di lavoro autonomo</a:t>
            </a:r>
            <a:r>
              <a:rPr lang="it-IT" sz="1400" b="1" dirty="0">
                <a:solidFill>
                  <a:srgbClr val="737373"/>
                </a:solidFill>
                <a:latin typeface="Arial" panose="020B0604020202020204" pitchFamily="34" charset="0"/>
                <a:cs typeface="Arial" panose="020B0604020202020204" pitchFamily="34" charset="0"/>
              </a:rPr>
              <a:t>:</a:t>
            </a:r>
          </a:p>
          <a:p>
            <a:pPr algn="just"/>
            <a:r>
              <a:rPr lang="it-IT" sz="1300" dirty="0">
                <a:solidFill>
                  <a:srgbClr val="737373"/>
                </a:solidFill>
                <a:latin typeface="Arial" panose="020B0604020202020204" pitchFamily="34" charset="0"/>
                <a:cs typeface="Arial" panose="020B0604020202020204" pitchFamily="34" charset="0"/>
              </a:rPr>
              <a:t>Oggetto della prestazione deve essere il risultato dell’attività organizzata (</a:t>
            </a:r>
            <a:r>
              <a:rPr lang="it-IT" sz="1300" i="1" dirty="0">
                <a:solidFill>
                  <a:srgbClr val="737373"/>
                </a:solidFill>
                <a:latin typeface="Arial" panose="020B0604020202020204" pitchFamily="34" charset="0"/>
                <a:cs typeface="Arial" panose="020B0604020202020204" pitchFamily="34" charset="0"/>
              </a:rPr>
              <a:t>opus</a:t>
            </a:r>
            <a:r>
              <a:rPr lang="it-IT" sz="1300" dirty="0">
                <a:solidFill>
                  <a:srgbClr val="737373"/>
                </a:solidFill>
                <a:latin typeface="Arial" panose="020B0604020202020204" pitchFamily="34" charset="0"/>
                <a:cs typeface="Arial" panose="020B0604020202020204" pitchFamily="34" charset="0"/>
              </a:rPr>
              <a:t>);</a:t>
            </a:r>
          </a:p>
          <a:p>
            <a:pPr algn="just"/>
            <a:r>
              <a:rPr lang="it-IT" sz="1300" dirty="0">
                <a:solidFill>
                  <a:srgbClr val="737373"/>
                </a:solidFill>
                <a:latin typeface="Arial" panose="020B0604020202020204" pitchFamily="34" charset="0"/>
                <a:cs typeface="Arial" panose="020B0604020202020204" pitchFamily="34" charset="0"/>
              </a:rPr>
              <a:t>Esistenza di un’organizzazione di impresa, anche se in termini minimi;</a:t>
            </a:r>
          </a:p>
          <a:p>
            <a:pPr algn="just"/>
            <a:r>
              <a:rPr lang="it-IT" sz="1300" dirty="0">
                <a:solidFill>
                  <a:srgbClr val="737373"/>
                </a:solidFill>
                <a:latin typeface="Arial" panose="020B0604020202020204" pitchFamily="34" charset="0"/>
                <a:cs typeface="Arial" panose="020B0604020202020204" pitchFamily="34" charset="0"/>
              </a:rPr>
              <a:t>Valutazione dell’incidenza del rischio ricade sul professionista;</a:t>
            </a:r>
          </a:p>
          <a:p>
            <a:pPr algn="just"/>
            <a:r>
              <a:rPr lang="it-IT" sz="1300" dirty="0">
                <a:solidFill>
                  <a:srgbClr val="737373"/>
                </a:solidFill>
                <a:latin typeface="Arial" panose="020B0604020202020204" pitchFamily="34" charset="0"/>
                <a:cs typeface="Arial" panose="020B0604020202020204" pitchFamily="34" charset="0"/>
              </a:rPr>
              <a:t>Potere di determinare soggettivamente il corrispettivo.</a:t>
            </a:r>
          </a:p>
        </p:txBody>
      </p:sp>
      <p:sp>
        <p:nvSpPr>
          <p:cNvPr id="34" name="Content Placeholder 2">
            <a:extLst>
              <a:ext uri="{FF2B5EF4-FFF2-40B4-BE49-F238E27FC236}">
                <a16:creationId xmlns:a16="http://schemas.microsoft.com/office/drawing/2014/main" id="{2149532E-B658-7242-8CD2-C19CB44A410B}"/>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5</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35" name="Connettore 1 34">
            <a:extLst>
              <a:ext uri="{FF2B5EF4-FFF2-40B4-BE49-F238E27FC236}">
                <a16:creationId xmlns:a16="http://schemas.microsoft.com/office/drawing/2014/main" id="{FC38B00F-3D44-E844-86B5-3DA85D44C904}"/>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36" name="Rettangolo 19">
            <a:extLst>
              <a:ext uri="{FF2B5EF4-FFF2-40B4-BE49-F238E27FC236}">
                <a16:creationId xmlns:a16="http://schemas.microsoft.com/office/drawing/2014/main" id="{4CA081C3-91EA-0940-AC3F-8E18DF4D4B4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37" name="Rettangolo 19">
            <a:extLst>
              <a:ext uri="{FF2B5EF4-FFF2-40B4-BE49-F238E27FC236}">
                <a16:creationId xmlns:a16="http://schemas.microsoft.com/office/drawing/2014/main" id="{60BAE59E-4857-3841-A41B-84EB973272A7}"/>
              </a:ext>
            </a:extLst>
          </p:cNvPr>
          <p:cNvSpPr/>
          <p:nvPr/>
        </p:nvSpPr>
        <p:spPr>
          <a:xfrm>
            <a:off x="4381082" y="187868"/>
            <a:ext cx="4944056"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38" name="Immagine 37">
            <a:extLst>
              <a:ext uri="{FF2B5EF4-FFF2-40B4-BE49-F238E27FC236}">
                <a16:creationId xmlns:a16="http://schemas.microsoft.com/office/drawing/2014/main" id="{FAABA41B-60D8-D349-A1F2-CB499893078A}"/>
              </a:ext>
            </a:extLst>
          </p:cNvPr>
          <p:cNvPicPr>
            <a:picLocks noChangeAspect="1"/>
          </p:cNvPicPr>
          <p:nvPr/>
        </p:nvPicPr>
        <p:blipFill>
          <a:blip r:embed="rId2"/>
          <a:stretch>
            <a:fillRect/>
          </a:stretch>
        </p:blipFill>
        <p:spPr>
          <a:xfrm>
            <a:off x="512111" y="4872934"/>
            <a:ext cx="306000" cy="243507"/>
          </a:xfrm>
          <a:prstGeom prst="rect">
            <a:avLst/>
          </a:prstGeom>
        </p:spPr>
      </p:pic>
      <p:sp>
        <p:nvSpPr>
          <p:cNvPr id="39" name="Content Placeholder 2">
            <a:extLst>
              <a:ext uri="{FF2B5EF4-FFF2-40B4-BE49-F238E27FC236}">
                <a16:creationId xmlns:a16="http://schemas.microsoft.com/office/drawing/2014/main" id="{EBFFDA9E-0F19-4F4F-8423-D9D148DD4078}"/>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8B9A3628-71A6-3343-BF38-8CEF8DC1792D}"/>
              </a:ext>
            </a:extLst>
          </p:cNvPr>
          <p:cNvSpPr txBox="1">
            <a:spLocks/>
          </p:cNvSpPr>
          <p:nvPr/>
        </p:nvSpPr>
        <p:spPr>
          <a:xfrm>
            <a:off x="4894135" y="1011766"/>
            <a:ext cx="3720658" cy="3199374"/>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it-IT" sz="1400" b="1" u="sng" dirty="0">
                <a:solidFill>
                  <a:srgbClr val="737373"/>
                </a:solidFill>
                <a:latin typeface="Arial" panose="020B0604020202020204" pitchFamily="34" charset="0"/>
                <a:cs typeface="Arial" panose="020B0604020202020204" pitchFamily="34" charset="0"/>
              </a:rPr>
              <a:t>Reddito di lavoro dipendente</a:t>
            </a:r>
            <a:r>
              <a:rPr lang="it-IT" sz="1400" b="1" dirty="0">
                <a:solidFill>
                  <a:srgbClr val="737373"/>
                </a:solidFill>
                <a:latin typeface="Arial" panose="020B0604020202020204" pitchFamily="34" charset="0"/>
                <a:cs typeface="Arial" panose="020B0604020202020204" pitchFamily="34" charset="0"/>
              </a:rPr>
              <a:t>:</a:t>
            </a:r>
          </a:p>
          <a:p>
            <a:pPr algn="just"/>
            <a:r>
              <a:rPr lang="it-IT" sz="1300" dirty="0">
                <a:solidFill>
                  <a:srgbClr val="737373"/>
                </a:solidFill>
                <a:latin typeface="Arial" panose="020B0604020202020204" pitchFamily="34" charset="0"/>
                <a:cs typeface="Arial" panose="020B0604020202020204" pitchFamily="34" charset="0"/>
              </a:rPr>
              <a:t>Oggetto della prestazione deve essere il risultato delle energie lavorative (</a:t>
            </a:r>
            <a:r>
              <a:rPr lang="it-IT" sz="1300" i="1" dirty="0" err="1">
                <a:solidFill>
                  <a:srgbClr val="737373"/>
                </a:solidFill>
                <a:latin typeface="Arial" panose="020B0604020202020204" pitchFamily="34" charset="0"/>
                <a:cs typeface="Arial" panose="020B0604020202020204" pitchFamily="34" charset="0"/>
              </a:rPr>
              <a:t>operae</a:t>
            </a:r>
            <a:r>
              <a:rPr lang="it-IT" sz="1300" dirty="0">
                <a:solidFill>
                  <a:srgbClr val="737373"/>
                </a:solidFill>
                <a:latin typeface="Arial" panose="020B0604020202020204" pitchFamily="34" charset="0"/>
                <a:cs typeface="Arial" panose="020B0604020202020204" pitchFamily="34" charset="0"/>
              </a:rPr>
              <a:t>);</a:t>
            </a:r>
          </a:p>
          <a:p>
            <a:pPr algn="just"/>
            <a:r>
              <a:rPr lang="it-IT" sz="1300" dirty="0">
                <a:solidFill>
                  <a:srgbClr val="737373"/>
                </a:solidFill>
                <a:latin typeface="Arial" panose="020B0604020202020204" pitchFamily="34" charset="0"/>
                <a:cs typeface="Arial" panose="020B0604020202020204" pitchFamily="34" charset="0"/>
              </a:rPr>
              <a:t>Non è richiesta alcun tipo di organizzazione, neppure in termini minimi;</a:t>
            </a:r>
          </a:p>
          <a:p>
            <a:pPr algn="just"/>
            <a:r>
              <a:rPr lang="it-IT" sz="1300" dirty="0">
                <a:solidFill>
                  <a:srgbClr val="737373"/>
                </a:solidFill>
                <a:latin typeface="Arial" panose="020B0604020202020204" pitchFamily="34" charset="0"/>
                <a:cs typeface="Arial" panose="020B0604020202020204" pitchFamily="34" charset="0"/>
              </a:rPr>
              <a:t>Valutazione dell’incidenza del rischio ricade sul datore di lavoro.</a:t>
            </a:r>
          </a:p>
        </p:txBody>
      </p:sp>
      <p:sp>
        <p:nvSpPr>
          <p:cNvPr id="2" name="CasellaDiTesto 1">
            <a:extLst>
              <a:ext uri="{FF2B5EF4-FFF2-40B4-BE49-F238E27FC236}">
                <a16:creationId xmlns:a16="http://schemas.microsoft.com/office/drawing/2014/main" id="{56FB11C5-0BD2-4522-BC8E-08B60422B964}"/>
              </a:ext>
            </a:extLst>
          </p:cNvPr>
          <p:cNvSpPr txBox="1"/>
          <p:nvPr/>
        </p:nvSpPr>
        <p:spPr>
          <a:xfrm>
            <a:off x="452443" y="3054927"/>
            <a:ext cx="8406956" cy="1892826"/>
          </a:xfrm>
          <a:prstGeom prst="rect">
            <a:avLst/>
          </a:prstGeom>
          <a:noFill/>
          <a:ln>
            <a:solidFill>
              <a:schemeClr val="bg2">
                <a:lumMod val="50000"/>
              </a:schemeClr>
            </a:solidFill>
          </a:ln>
        </p:spPr>
        <p:txBody>
          <a:bodyPr wrap="square" rtlCol="0">
            <a:spAutoFit/>
          </a:bodyPr>
          <a:lstStyle/>
          <a:p>
            <a:pPr algn="just"/>
            <a:r>
              <a:rPr lang="it-IT" sz="1300" b="1" dirty="0">
                <a:solidFill>
                  <a:srgbClr val="7373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Caso particolare</a:t>
            </a:r>
            <a:r>
              <a:rPr lang="it-IT" sz="1300" b="1" dirty="0">
                <a:solidFill>
                  <a:srgbClr val="737373"/>
                </a:solidFill>
                <a:latin typeface="Arial" panose="020B0604020202020204" pitchFamily="34" charset="0"/>
                <a:cs typeface="Arial" panose="020B0604020202020204" pitchFamily="34" charset="0"/>
              </a:rPr>
              <a:t>: </a:t>
            </a:r>
          </a:p>
          <a:p>
            <a:pPr algn="just"/>
            <a:r>
              <a:rPr lang="it-IT" sz="1300" dirty="0">
                <a:solidFill>
                  <a:srgbClr val="737373"/>
                </a:solidFill>
                <a:latin typeface="Arial" panose="020B0604020202020204" pitchFamily="34" charset="0"/>
                <a:cs typeface="Arial" panose="020B0604020202020204" pitchFamily="34" charset="0"/>
              </a:rPr>
              <a:t>Il professionista che assume l’incarico di componente delle Commissioni ANAS per la verifica dell’avanzamento dei lavori (sotto il profilo tecnico, giuridico e contabile), che si protrae per diversi periodi d’imposta, con diverse sedute di commissione e con compenso erogato dalla concessionaria, è riconducibile al c.d. </a:t>
            </a:r>
            <a:r>
              <a:rPr lang="it-IT" sz="1300" u="sng" dirty="0">
                <a:solidFill>
                  <a:srgbClr val="737373"/>
                </a:solidFill>
                <a:latin typeface="Arial" panose="020B0604020202020204" pitchFamily="34" charset="0"/>
                <a:cs typeface="Arial" panose="020B0604020202020204" pitchFamily="34" charset="0"/>
              </a:rPr>
              <a:t>rapporto di collaborazione tipico e costituisce pertanto reddito assimilato a quelli di lavoro dipendente ai sensi dell’art. 50, comma 1 lett. c bis) del TUIR</a:t>
            </a:r>
            <a:r>
              <a:rPr lang="it-IT" sz="1300" dirty="0">
                <a:solidFill>
                  <a:srgbClr val="737373"/>
                </a:solidFill>
                <a:latin typeface="Arial" panose="020B0604020202020204" pitchFamily="34" charset="0"/>
                <a:cs typeface="Arial" panose="020B0604020202020204" pitchFamily="34" charset="0"/>
              </a:rPr>
              <a:t>. Da tale natura, ne consegue che il regime fiscale applicabile è quello previsto dagli artt. 51 e 52 e dall’art. 24 del DPR n. 600/1973, essendo detti compensi soggetti a ritenuta d’acconto IRPEF in misura proporzionale per scaglioni di reddito, secondo le regole generali dettate dal TUIR (cfr. Risoluzione </a:t>
            </a:r>
            <a:r>
              <a:rPr lang="it-IT" sz="1300" dirty="0" err="1">
                <a:solidFill>
                  <a:srgbClr val="737373"/>
                </a:solidFill>
                <a:latin typeface="Arial" panose="020B0604020202020204" pitchFamily="34" charset="0"/>
                <a:cs typeface="Arial" panose="020B0604020202020204" pitchFamily="34" charset="0"/>
              </a:rPr>
              <a:t>AdE</a:t>
            </a:r>
            <a:r>
              <a:rPr lang="it-IT" sz="1300" dirty="0">
                <a:solidFill>
                  <a:srgbClr val="737373"/>
                </a:solidFill>
                <a:latin typeface="Arial" panose="020B0604020202020204" pitchFamily="34" charset="0"/>
                <a:cs typeface="Arial" panose="020B0604020202020204" pitchFamily="34" charset="0"/>
              </a:rPr>
              <a:t> n. 2/E del 5 gennaio 2009).   </a:t>
            </a:r>
            <a:r>
              <a:rPr lang="it-IT" sz="1300" b="1" dirty="0">
                <a:solidFill>
                  <a:srgbClr val="737373"/>
                </a:solidFill>
                <a:latin typeface="Arial" panose="020B0604020202020204" pitchFamily="34" charset="0"/>
                <a:cs typeface="Arial" panose="020B0604020202020204" pitchFamily="34" charset="0"/>
              </a:rPr>
              <a:t> </a:t>
            </a:r>
            <a:r>
              <a:rPr lang="it-IT" sz="13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00488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52227" y="127413"/>
            <a:ext cx="4123763" cy="530474"/>
          </a:xfrm>
          <a:prstGeom prst="rect">
            <a:avLst/>
          </a:prstGeom>
        </p:spPr>
        <p:txBody>
          <a:bodyPr vert="horz" lIns="91440" tIns="45720" rIns="91440" bIns="45720" rtlCol="0" anchor="b">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it-IT" sz="2500" b="1" dirty="0">
                <a:solidFill>
                  <a:srgbClr val="E86007"/>
                </a:solidFill>
                <a:latin typeface="Arial" panose="020B0604020202020204" pitchFamily="34" charset="0"/>
                <a:cs typeface="Arial" panose="020B0604020202020204" pitchFamily="34" charset="0"/>
              </a:rPr>
              <a:t>Le agevolazioni fiscali. Le nuove iniziative economiche (2)</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64322" y="846634"/>
            <a:ext cx="8600548" cy="41669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50</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70766" y="180083"/>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464322" y="4899193"/>
            <a:ext cx="264937" cy="210830"/>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E0CFA766-DB5B-4323-929A-9779F66B4D98}"/>
              </a:ext>
            </a:extLst>
          </p:cNvPr>
          <p:cNvSpPr>
            <a:spLocks noGrp="1"/>
          </p:cNvSpPr>
          <p:nvPr>
            <p:ph type="title"/>
          </p:nvPr>
        </p:nvSpPr>
        <p:spPr>
          <a:xfrm>
            <a:off x="464321" y="657887"/>
            <a:ext cx="8393047" cy="4015857"/>
          </a:xfrm>
        </p:spPr>
        <p:txBody>
          <a:bodyPr anchor="t">
            <a:noAutofit/>
          </a:bodyPr>
          <a:lstStyle/>
          <a:p>
            <a:pPr>
              <a:lnSpc>
                <a:spcPct val="107000"/>
              </a:lnSpc>
              <a:spcAft>
                <a:spcPts val="750"/>
              </a:spcAft>
              <a:tabLst>
                <a:tab pos="357188" algn="l"/>
              </a:tabLst>
            </a:pPr>
            <a:r>
              <a:rPr lang="it-IT" sz="1400" dirty="0">
                <a:solidFill>
                  <a:srgbClr val="737373"/>
                </a:solidFill>
                <a:latin typeface="Arial" panose="020B0604020202020204" pitchFamily="34" charset="0"/>
                <a:cs typeface="Arial" panose="020B0604020202020204" pitchFamily="34" charset="0"/>
              </a:rPr>
              <a:t>Per poter beneficiare di tale agevolazione è necessario che:</a:t>
            </a:r>
            <a:br>
              <a:rPr lang="it-IT" sz="1400"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	il contribuente non abbia esercitato, </a:t>
            </a:r>
            <a:r>
              <a:rPr lang="it-IT" sz="1400" u="sng" dirty="0">
                <a:solidFill>
                  <a:srgbClr val="737373"/>
                </a:solidFill>
                <a:latin typeface="Arial" panose="020B0604020202020204" pitchFamily="34" charset="0"/>
                <a:cs typeface="Arial" panose="020B0604020202020204" pitchFamily="34" charset="0"/>
              </a:rPr>
              <a:t>nei tre anni precedenti l'inizio dell’attività</a:t>
            </a:r>
            <a:r>
              <a:rPr lang="it-IT" sz="1400" dirty="0">
                <a:solidFill>
                  <a:srgbClr val="737373"/>
                </a:solidFill>
                <a:latin typeface="Arial" panose="020B0604020202020204" pitchFamily="34" charset="0"/>
                <a:cs typeface="Arial" panose="020B0604020202020204" pitchFamily="34" charset="0"/>
              </a:rPr>
              <a:t>, attività artistica, 	professionale ovvero d'impresa, anche in forma associata o familiare;</a:t>
            </a:r>
            <a:br>
              <a:rPr lang="it-IT" sz="1400"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	l’attività da esercitare non costituisca, in nessun modo, mera prosecuzione di altra attività 	precedentemente svolta sotto forma di lavoro dipendente o autonomo, escluso il caso in cui l’attività 	precedentemente svolta consista nel periodo di pratica obbligatoria ai fini dell'esercizio di arti o 	professioni;</a:t>
            </a:r>
            <a:br>
              <a:rPr lang="it-IT" sz="1400"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	qualora venga proseguita un'attività svolta in precedenza da altro soggetto, l'ammontare dei relativi 	ricavi e compensi, realizzati nel periodo d'imposta precedente quello di riconoscimento del 	beneficio, non sia superiore ai limiti che, a seconda dell’attività, consentono l’accesso al regime.</a:t>
            </a:r>
            <a:br>
              <a:rPr lang="it-IT" sz="1400"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La possibilità di applicare l’imposta sostituiva al 5% è riconosciuta anche ai soggetti che applicavano il regime fiscale di vantaggio al 31 dicembre 2014 e che hanno i requisiti previsti per applicare la nuova agevolazione.</a:t>
            </a:r>
            <a:br>
              <a:rPr lang="it-IT" sz="1400" dirty="0">
                <a:solidFill>
                  <a:srgbClr val="737373"/>
                </a:solidFill>
                <a:latin typeface="Arial" panose="020B0604020202020204" pitchFamily="34" charset="0"/>
                <a:cs typeface="Arial" panose="020B0604020202020204" pitchFamily="34" charset="0"/>
              </a:rPr>
            </a:br>
            <a:endParaRPr lang="it-IT" sz="1400" dirty="0">
              <a:solidFill>
                <a:srgbClr val="7373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71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52227" y="127413"/>
            <a:ext cx="4123763" cy="530474"/>
          </a:xfrm>
          <a:prstGeom prst="rect">
            <a:avLst/>
          </a:prstGeom>
        </p:spPr>
        <p:txBody>
          <a:bodyPr vert="horz" lIns="91440" tIns="45720" rIns="91440" bIns="45720" rtlCol="0" anchor="b">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it-IT" sz="2500" b="1" dirty="0">
                <a:solidFill>
                  <a:srgbClr val="E86007"/>
                </a:solidFill>
                <a:latin typeface="Arial" panose="020B0604020202020204" pitchFamily="34" charset="0"/>
                <a:cs typeface="Arial" panose="020B0604020202020204" pitchFamily="34" charset="0"/>
              </a:rPr>
              <a:t>Le agevolazioni fiscali. Le nuove iniziative economiche (3)</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64322" y="846634"/>
            <a:ext cx="8600548" cy="41669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51</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70766" y="180083"/>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464322" y="4899193"/>
            <a:ext cx="264937" cy="210830"/>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E0CFA766-DB5B-4323-929A-9779F66B4D98}"/>
              </a:ext>
            </a:extLst>
          </p:cNvPr>
          <p:cNvSpPr>
            <a:spLocks noGrp="1"/>
          </p:cNvSpPr>
          <p:nvPr>
            <p:ph type="title"/>
          </p:nvPr>
        </p:nvSpPr>
        <p:spPr>
          <a:xfrm>
            <a:off x="464321" y="657888"/>
            <a:ext cx="8393047" cy="4166986"/>
          </a:xfrm>
        </p:spPr>
        <p:txBody>
          <a:bodyPr anchor="t">
            <a:noAutofit/>
          </a:bodyPr>
          <a:lstStyle/>
          <a:p>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I contribuenti che iniziano un’attività d’impresa, arte o professione e che presumono di rispettare i requisiti e le condizioni previste per l’applicazione del regime, hanno l’obbligo di darne comunicazione nella dichiarazione di inizio attività (modello AA9/12). </a:t>
            </a:r>
            <a:br>
              <a:rPr lang="it-IT" sz="1400"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Tale comunicazione non ha valore di opzione, trattandosi di un regime naturale, ma è richiesta unicamente ai fini anagrafici. L’omessa indicazione nella dichiarazione di inizio attività dell’intenzione di applicare il regime forfetario non preclude, quindi, l’accesso al regime medesimo, ma è punibile con una sanzione amministrativa da 250 euro a 2.000 euro.</a:t>
            </a:r>
            <a:br>
              <a:rPr lang="it-IT" sz="1400"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L’attestazione della sussistenza dei requisiti per l’accesso al regime e dell’assenza della cause ostative va fatta in sede di dichiarazione annuale dei redditi.</a:t>
            </a:r>
            <a:br>
              <a:rPr lang="it-IT" sz="1400"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Trascorso il periodo di 5 anni, qualora dovessero continuare a sussistere le condizioni per il riconoscimento del regime forfettario (i.e. limite ricavi e compensi: da Euro 25.000 a 50.000 a seconda del tipo di attività esercitata secondo i parametri indicati dal Codice ATECO; spese per lavoro dipendente non superiori a Euro 5.000; Costi beni strumentali al lordo degli ammortamenti non superiori ad Euro 20.000), l’imposta sostitutiva passerà dal 5% al 15%. </a:t>
            </a:r>
          </a:p>
        </p:txBody>
      </p:sp>
    </p:spTree>
    <p:extLst>
      <p:ext uri="{BB962C8B-B14F-4D97-AF65-F5344CB8AC3E}">
        <p14:creationId xmlns:p14="http://schemas.microsoft.com/office/powerpoint/2010/main" val="4272585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52227" y="127413"/>
            <a:ext cx="4123763" cy="530474"/>
          </a:xfrm>
          <a:prstGeom prst="rect">
            <a:avLst/>
          </a:prstGeom>
        </p:spPr>
        <p:txBody>
          <a:bodyPr vert="horz" lIns="91440" tIns="45720" rIns="91440" bIns="45720" rtlCol="0" anchor="b">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it-IT" sz="2500" b="1" dirty="0">
                <a:solidFill>
                  <a:srgbClr val="E86007"/>
                </a:solidFill>
                <a:latin typeface="Arial" panose="020B0604020202020204" pitchFamily="34" charset="0"/>
                <a:cs typeface="Arial" panose="020B0604020202020204" pitchFamily="34" charset="0"/>
              </a:rPr>
              <a:t>Le agevolazioni fiscali. Le nuove iniziative economiche (4)</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64322" y="846634"/>
            <a:ext cx="8600548" cy="41669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52</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70766" y="180083"/>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464322" y="4899193"/>
            <a:ext cx="264937" cy="210830"/>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E0CFA766-DB5B-4323-929A-9779F66B4D98}"/>
              </a:ext>
            </a:extLst>
          </p:cNvPr>
          <p:cNvSpPr>
            <a:spLocks noGrp="1"/>
          </p:cNvSpPr>
          <p:nvPr>
            <p:ph type="title"/>
          </p:nvPr>
        </p:nvSpPr>
        <p:spPr>
          <a:xfrm>
            <a:off x="464322" y="856490"/>
            <a:ext cx="8482950" cy="3964942"/>
          </a:xfrm>
        </p:spPr>
        <p:txBody>
          <a:bodyPr anchor="t">
            <a:noAutofit/>
          </a:bodyPr>
          <a:lstStyle/>
          <a:p>
            <a:pPr>
              <a:lnSpc>
                <a:spcPct val="107000"/>
              </a:lnSpc>
              <a:spcAft>
                <a:spcPts val="750"/>
              </a:spcAft>
              <a:tabLst>
                <a:tab pos="357188" algn="l"/>
              </a:tabLst>
            </a:pPr>
            <a:r>
              <a:rPr lang="it-IT" sz="1400" b="1" dirty="0">
                <a:solidFill>
                  <a:srgbClr val="737373"/>
                </a:solidFill>
                <a:latin typeface="Arial" panose="020B0604020202020204" pitchFamily="34" charset="0"/>
                <a:cs typeface="Arial" panose="020B0604020202020204" pitchFamily="34" charset="0"/>
              </a:rPr>
              <a:t>Semplificazioni:</a:t>
            </a:r>
            <a:br>
              <a:rPr lang="it-IT" sz="1400" b="1"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I contribuenti che applicano il regime forfettario:</a:t>
            </a:r>
            <a:br>
              <a:rPr lang="it-IT" sz="1400"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1) 	sono esonerati dagli obblighi di registrazione e tenuta delle scritture contabili, fermo restando 	l’obbligo di tenere e conservare i registri previsti da disposizioni diverse da quelle tributarie;</a:t>
            </a:r>
            <a:br>
              <a:rPr lang="it-IT" sz="1400"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2)	non applicano gli studi di settore e i parametri, sebbene siano tenuti a fornire, nella dichiarazione dei 	redditi, alcune informazioni relative all’attività svolta; </a:t>
            </a:r>
            <a:br>
              <a:rPr lang="it-IT" sz="1400"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3)	non operano le ritenute alla fonte, pur essendo obbligati a indicare in dichiarazione il codice fiscale 	del soggetto a cui sono stati corrisposti emolumenti; </a:t>
            </a:r>
            <a:br>
              <a:rPr lang="it-IT" sz="1400" dirty="0">
                <a:solidFill>
                  <a:srgbClr val="737373"/>
                </a:solidFill>
                <a:latin typeface="Arial" panose="020B0604020202020204" pitchFamily="34" charset="0"/>
                <a:cs typeface="Arial" panose="020B0604020202020204" pitchFamily="34" charset="0"/>
              </a:rPr>
            </a:br>
            <a:br>
              <a:rPr lang="it-IT" sz="1400" dirty="0">
                <a:solidFill>
                  <a:srgbClr val="737373"/>
                </a:solidFill>
                <a:latin typeface="Arial" panose="020B0604020202020204" pitchFamily="34" charset="0"/>
                <a:cs typeface="Arial" panose="020B0604020202020204" pitchFamily="34" charset="0"/>
              </a:rPr>
            </a:br>
            <a:r>
              <a:rPr lang="it-IT" sz="1400" dirty="0">
                <a:solidFill>
                  <a:srgbClr val="737373"/>
                </a:solidFill>
                <a:latin typeface="Arial" panose="020B0604020202020204" pitchFamily="34" charset="0"/>
                <a:cs typeface="Arial" panose="020B0604020202020204" pitchFamily="34" charset="0"/>
              </a:rPr>
              <a:t>4)	non subiscono le ritenute, in ragione dell’esiguità della misura dell’imposta sostitutiva.</a:t>
            </a:r>
            <a:br>
              <a:rPr lang="it-IT" sz="1400" dirty="0">
                <a:solidFill>
                  <a:srgbClr val="737373"/>
                </a:solidFill>
                <a:latin typeface="Arial" panose="020B0604020202020204" pitchFamily="34" charset="0"/>
                <a:cs typeface="Arial" panose="020B0604020202020204" pitchFamily="34" charset="0"/>
              </a:rPr>
            </a:br>
            <a:endParaRPr lang="it-IT" sz="1400" dirty="0">
              <a:solidFill>
                <a:srgbClr val="7373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383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81464"/>
            <a:ext cx="4123763" cy="508709"/>
          </a:xfrm>
          <a:prstGeom prst="rect">
            <a:avLst/>
          </a:prstGeom>
        </p:spPr>
        <p:txBody>
          <a:bodyPr vert="horz" lIns="91440" tIns="45720" rIns="91440" bIns="4572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Ristrutturazioni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Edilizie</a:t>
            </a:r>
            <a:r>
              <a:rPr lang="en-US" sz="2500" b="1" dirty="0">
                <a:solidFill>
                  <a:srgbClr val="E86007"/>
                </a:solidFill>
                <a:latin typeface="Arial" panose="020B0604020202020204" pitchFamily="34" charset="0"/>
                <a:cs typeface="Arial" panose="020B0604020202020204" pitchFamily="34" charset="0"/>
              </a:rPr>
              <a:t> (1)</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2" y="701281"/>
            <a:ext cx="8404524" cy="404204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L’agevolazione fiscale sugli </a:t>
            </a:r>
            <a:r>
              <a:rPr lang="it-IT" sz="1400" b="1" dirty="0">
                <a:solidFill>
                  <a:srgbClr val="737373"/>
                </a:solidFill>
                <a:latin typeface="Arial" panose="020B0604020202020204" pitchFamily="34" charset="0"/>
                <a:cs typeface="Arial" panose="020B0604020202020204" pitchFamily="34" charset="0"/>
              </a:rPr>
              <a:t>interventi di ristrutturazione edilizia </a:t>
            </a:r>
            <a:r>
              <a:rPr lang="it-IT" sz="1400" dirty="0">
                <a:solidFill>
                  <a:srgbClr val="737373"/>
                </a:solidFill>
                <a:latin typeface="Arial" panose="020B0604020202020204" pitchFamily="34" charset="0"/>
                <a:cs typeface="Arial" panose="020B0604020202020204" pitchFamily="34" charset="0"/>
              </a:rPr>
              <a:t>è disciplinata dall’art. 16 </a:t>
            </a:r>
            <a:r>
              <a:rPr lang="it-IT" sz="1400" i="1" dirty="0">
                <a:solidFill>
                  <a:srgbClr val="737373"/>
                </a:solidFill>
                <a:latin typeface="Arial" panose="020B0604020202020204" pitchFamily="34" charset="0"/>
                <a:cs typeface="Arial" panose="020B0604020202020204" pitchFamily="34" charset="0"/>
              </a:rPr>
              <a:t>bis</a:t>
            </a:r>
            <a:r>
              <a:rPr lang="it-IT" sz="1400" dirty="0">
                <a:solidFill>
                  <a:srgbClr val="737373"/>
                </a:solidFill>
                <a:latin typeface="Arial" panose="020B0604020202020204" pitchFamily="34" charset="0"/>
                <a:cs typeface="Arial" panose="020B0604020202020204" pitchFamily="34" charset="0"/>
              </a:rPr>
              <a:t> del TUIR e consiste in una </a:t>
            </a:r>
            <a:r>
              <a:rPr lang="it-IT" sz="1400" b="1" dirty="0">
                <a:solidFill>
                  <a:srgbClr val="737373"/>
                </a:solidFill>
                <a:latin typeface="Arial" panose="020B0604020202020204" pitchFamily="34" charset="0"/>
                <a:cs typeface="Arial" panose="020B0604020202020204" pitchFamily="34" charset="0"/>
              </a:rPr>
              <a:t>detrazione dall’Irpef del 36% delle spese sostenute</a:t>
            </a:r>
            <a:r>
              <a:rPr lang="it-IT" sz="1400" dirty="0">
                <a:solidFill>
                  <a:srgbClr val="737373"/>
                </a:solidFill>
                <a:latin typeface="Arial" panose="020B0604020202020204" pitchFamily="34" charset="0"/>
                <a:cs typeface="Arial" panose="020B0604020202020204" pitchFamily="34" charset="0"/>
              </a:rPr>
              <a:t>, fino a un ammontare complessivo delle stesse </a:t>
            </a:r>
            <a:r>
              <a:rPr lang="it-IT" sz="1400" b="1" dirty="0">
                <a:solidFill>
                  <a:srgbClr val="737373"/>
                </a:solidFill>
                <a:latin typeface="Arial" panose="020B0604020202020204" pitchFamily="34" charset="0"/>
                <a:cs typeface="Arial" panose="020B0604020202020204" pitchFamily="34" charset="0"/>
              </a:rPr>
              <a:t>non superiore a Euro 48.000 per unità immobiliare</a:t>
            </a:r>
            <a:r>
              <a:rPr lang="it-IT" sz="1400" dirty="0">
                <a:solidFill>
                  <a:srgbClr val="737373"/>
                </a:solidFill>
                <a:latin typeface="Arial" panose="020B0604020202020204" pitchFamily="34" charset="0"/>
                <a:cs typeface="Arial" panose="020B0604020202020204" pitchFamily="34" charset="0"/>
              </a:rPr>
              <a:t>.</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Tuttavia, per le spese sostenute dal 26 giugno 2012 al 31 dicembre 2018 è possibile usufruire di una </a:t>
            </a:r>
            <a:r>
              <a:rPr lang="it-IT" sz="1400" b="1" dirty="0">
                <a:solidFill>
                  <a:srgbClr val="737373"/>
                </a:solidFill>
                <a:latin typeface="Arial" panose="020B0604020202020204" pitchFamily="34" charset="0"/>
                <a:cs typeface="Arial" panose="020B0604020202020204" pitchFamily="34" charset="0"/>
              </a:rPr>
              <a:t>detrazione più elevata (50%) </a:t>
            </a:r>
            <a:r>
              <a:rPr lang="it-IT" sz="1400" dirty="0">
                <a:solidFill>
                  <a:srgbClr val="737373"/>
                </a:solidFill>
                <a:latin typeface="Arial" panose="020B0604020202020204" pitchFamily="34" charset="0"/>
                <a:cs typeface="Arial" panose="020B0604020202020204" pitchFamily="34" charset="0"/>
              </a:rPr>
              <a:t>e il </a:t>
            </a:r>
            <a:r>
              <a:rPr lang="it-IT" sz="1400" b="1" dirty="0">
                <a:solidFill>
                  <a:srgbClr val="737373"/>
                </a:solidFill>
                <a:latin typeface="Arial" panose="020B0604020202020204" pitchFamily="34" charset="0"/>
                <a:cs typeface="Arial" panose="020B0604020202020204" pitchFamily="34" charset="0"/>
              </a:rPr>
              <a:t>limite massimo di spesa è di 96.000 euro.</a:t>
            </a: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La detrazione deve essere ripartita in </a:t>
            </a:r>
            <a:r>
              <a:rPr lang="it-IT" sz="1400" b="1" dirty="0">
                <a:solidFill>
                  <a:srgbClr val="737373"/>
                </a:solidFill>
                <a:latin typeface="Arial" panose="020B0604020202020204" pitchFamily="34" charset="0"/>
                <a:cs typeface="Arial" panose="020B0604020202020204" pitchFamily="34" charset="0"/>
              </a:rPr>
              <a:t>10 quote annuali </a:t>
            </a:r>
            <a:r>
              <a:rPr lang="it-IT" sz="1400" dirty="0">
                <a:solidFill>
                  <a:srgbClr val="737373"/>
                </a:solidFill>
                <a:latin typeface="Arial" panose="020B0604020202020204" pitchFamily="34" charset="0"/>
                <a:cs typeface="Arial" panose="020B0604020202020204" pitchFamily="34" charset="0"/>
              </a:rPr>
              <a:t>di pari importo.</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È prevista, inoltre, una detrazione Irpef, entro l’importo massimo di 96.000 euro, anche per chi acquista fabbricati a uso abitativo ristrutturati.</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In particolare, la detrazione spetta nel caso di interventi di restauro e risanamento conservativo e di ristrutturazione edilizia, riguardanti interi fabbricati, eseguiti da imprese di costruzione o ristrutturazione immobiliare e da cooperative edilizie, che provvedano entro 18 mesi dalla data di termine dei lavori alla successiva alienazione o assegnazione dell'immobile. </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Indipendentemente dal valore degli interventi eseguiti, l’acquirente o l’assegnatario dell’immobile deve comunque calcolare la detrazione su un importo forfetario, pari al 25% del prezzo di vendita o di assegnazione dell’abitazione (comprensivo di Iva). Anche questa detrazione va ripartita in 10 rate annuali di pari importo</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53</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72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81464"/>
            <a:ext cx="4123763" cy="508709"/>
          </a:xfrm>
          <a:prstGeom prst="rect">
            <a:avLst/>
          </a:prstGeom>
        </p:spPr>
        <p:txBody>
          <a:bodyPr vert="horz" lIns="91440" tIns="45720" rIns="91440" bIns="4572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Ristrutturazioni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Edilizie</a:t>
            </a:r>
            <a:r>
              <a:rPr lang="en-US" sz="2500" b="1" dirty="0">
                <a:solidFill>
                  <a:srgbClr val="E86007"/>
                </a:solidFill>
                <a:latin typeface="Arial" panose="020B0604020202020204" pitchFamily="34" charset="0"/>
                <a:cs typeface="Arial" panose="020B0604020202020204" pitchFamily="34" charset="0"/>
              </a:rPr>
              <a:t> (2)</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97565" y="739617"/>
            <a:ext cx="8404524" cy="404204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I lavori sulle unità immobiliari residenziali e sugli edifici residenziali per i quali spetta l’agevolazione fiscale sono a titolo esemplificativo:</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interventi di manutenzione straordinaria, restauro e risanamento conservativo e ristrutturazione edilizia effettuati sulle singole </a:t>
            </a:r>
            <a:r>
              <a:rPr lang="it-IT" sz="1400" b="1" dirty="0">
                <a:solidFill>
                  <a:srgbClr val="737373"/>
                </a:solidFill>
                <a:latin typeface="Arial" panose="020B0604020202020204" pitchFamily="34" charset="0"/>
                <a:cs typeface="Arial" panose="020B0604020202020204" pitchFamily="34" charset="0"/>
              </a:rPr>
              <a:t>unità immobiliari residenziali di qualsiasi categoria catastale</a:t>
            </a:r>
            <a:r>
              <a:rPr lang="it-IT" sz="1400" dirty="0">
                <a:solidFill>
                  <a:srgbClr val="737373"/>
                </a:solidFill>
                <a:latin typeface="Arial" panose="020B0604020202020204" pitchFamily="34" charset="0"/>
                <a:cs typeface="Arial" panose="020B0604020202020204" pitchFamily="34" charset="0"/>
              </a:rPr>
              <a:t>, anche rurali e sulle loro pertinenze;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manutenzione ordinaria, manutenzione straordinaria, restauro e risanamento conservativo, ristrutturazione edilizia, </a:t>
            </a:r>
            <a:r>
              <a:rPr lang="it-IT" sz="1400" b="1" dirty="0">
                <a:solidFill>
                  <a:srgbClr val="737373"/>
                </a:solidFill>
                <a:latin typeface="Arial" panose="020B0604020202020204" pitchFamily="34" charset="0"/>
                <a:cs typeface="Arial" panose="020B0604020202020204" pitchFamily="34" charset="0"/>
              </a:rPr>
              <a:t>effettuati su tutte le parti comuni degli edifici residenziali;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quelli necessari alla ricostruzione o al ripristino dell’immobile danneggiato a seguito di eventi calamitosi, anche se questi lavori non rientrano nelle categorie indicate nei precedenti punti e a condizione che sia </a:t>
            </a:r>
            <a:r>
              <a:rPr lang="it-IT" sz="1400" b="1" dirty="0">
                <a:solidFill>
                  <a:srgbClr val="737373"/>
                </a:solidFill>
                <a:latin typeface="Arial" panose="020B0604020202020204" pitchFamily="34" charset="0"/>
                <a:cs typeface="Arial" panose="020B0604020202020204" pitchFamily="34" charset="0"/>
              </a:rPr>
              <a:t>stato dichiarato lo stato di emergenza;</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quelli relativi alla realizzazione di autorimesse o posti auto pertinenziali, anche a proprietà comune;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quelli finalizzati all’eliminazione delle barriere architettoniche, aventi ad oggetto ascensori e montacarichi (ad esempio, la realizzazione di un elevatore esterno all’abitazione);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quelli per la realizzazione di ogni strumento che, attraverso la comunicazione, la robotica e ogni altro mezzo di tecnologia più avanzata, sia idoneo a favorire la mobilità interna ed esterna all’abitazione per le persone portatrici di handicap gravi.</a:t>
            </a:r>
            <a:endParaRPr lang="it-IT" sz="12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54</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365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81464"/>
            <a:ext cx="4123763" cy="508709"/>
          </a:xfrm>
          <a:prstGeom prst="rect">
            <a:avLst/>
          </a:prstGeom>
        </p:spPr>
        <p:txBody>
          <a:bodyPr vert="horz" lIns="91440" tIns="45720" rIns="91440" bIns="4572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Ristrutturazioni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Edilizie</a:t>
            </a:r>
            <a:r>
              <a:rPr lang="en-US" sz="2500" b="1" dirty="0">
                <a:solidFill>
                  <a:srgbClr val="E86007"/>
                </a:solidFill>
                <a:latin typeface="Arial" panose="020B0604020202020204" pitchFamily="34" charset="0"/>
                <a:cs typeface="Arial" panose="020B0604020202020204" pitchFamily="34" charset="0"/>
              </a:rPr>
              <a:t> (3)</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494912" y="749253"/>
            <a:ext cx="8531750" cy="42277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Oltre alle spese necessarie per l’esecuzione dei lavori</a:t>
            </a:r>
            <a:r>
              <a:rPr lang="it-IT" sz="1400" dirty="0">
                <a:solidFill>
                  <a:srgbClr val="737373"/>
                </a:solidFill>
                <a:latin typeface="Arial" panose="020B0604020202020204" pitchFamily="34" charset="0"/>
                <a:cs typeface="Arial" panose="020B0604020202020204" pitchFamily="34" charset="0"/>
              </a:rPr>
              <a:t>, ai fini della detrazione è possibile considerare anche: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 </a:t>
            </a:r>
            <a:r>
              <a:rPr lang="it-IT" sz="1400" b="1" dirty="0">
                <a:solidFill>
                  <a:srgbClr val="737373"/>
                </a:solidFill>
                <a:latin typeface="Arial" panose="020B0604020202020204" pitchFamily="34" charset="0"/>
                <a:cs typeface="Arial" panose="020B0604020202020204" pitchFamily="34" charset="0"/>
              </a:rPr>
              <a:t>spese per la progettazione</a:t>
            </a:r>
            <a:r>
              <a:rPr lang="it-IT" sz="1400" dirty="0">
                <a:solidFill>
                  <a:srgbClr val="737373"/>
                </a:solidFill>
                <a:latin typeface="Arial" panose="020B0604020202020204" pitchFamily="34" charset="0"/>
                <a:cs typeface="Arial" panose="020B0604020202020204" pitchFamily="34" charset="0"/>
              </a:rPr>
              <a:t> e le altre prestazioni professionali connesse;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 </a:t>
            </a:r>
            <a:r>
              <a:rPr lang="it-IT" sz="1400" b="1" dirty="0">
                <a:solidFill>
                  <a:srgbClr val="737373"/>
                </a:solidFill>
                <a:latin typeface="Arial" panose="020B0604020202020204" pitchFamily="34" charset="0"/>
                <a:cs typeface="Arial" panose="020B0604020202020204" pitchFamily="34" charset="0"/>
              </a:rPr>
              <a:t>spese per prestazioni professionali comunque richieste dal tipo di intervento</a:t>
            </a:r>
            <a:r>
              <a:rPr lang="it-IT" sz="1400" dirty="0">
                <a:solidFill>
                  <a:srgbClr val="737373"/>
                </a:solidFill>
                <a:latin typeface="Arial" panose="020B0604020202020204" pitchFamily="34" charset="0"/>
                <a:cs typeface="Arial" panose="020B0604020202020204" pitchFamily="34" charset="0"/>
              </a:rPr>
              <a:t>;</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 spese </a:t>
            </a:r>
            <a:r>
              <a:rPr lang="it-IT" sz="1400" b="1" dirty="0">
                <a:solidFill>
                  <a:srgbClr val="737373"/>
                </a:solidFill>
                <a:latin typeface="Arial" panose="020B0604020202020204" pitchFamily="34" charset="0"/>
                <a:cs typeface="Arial" panose="020B0604020202020204" pitchFamily="34" charset="0"/>
              </a:rPr>
              <a:t>per la messa in regola degli edifici </a:t>
            </a:r>
            <a:r>
              <a:rPr lang="it-IT" sz="1400" dirty="0">
                <a:solidFill>
                  <a:srgbClr val="737373"/>
                </a:solidFill>
                <a:latin typeface="Arial" panose="020B0604020202020204" pitchFamily="34" charset="0"/>
                <a:cs typeface="Arial" panose="020B0604020202020204" pitchFamily="34" charset="0"/>
              </a:rPr>
              <a:t>ai sensi del DM 37/2008 - ex legge 46/90 (impianti elettrici) e delle norme </a:t>
            </a:r>
            <a:r>
              <a:rPr lang="it-IT" sz="1400" dirty="0" err="1">
                <a:solidFill>
                  <a:srgbClr val="737373"/>
                </a:solidFill>
                <a:latin typeface="Arial" panose="020B0604020202020204" pitchFamily="34" charset="0"/>
                <a:cs typeface="Arial" panose="020B0604020202020204" pitchFamily="34" charset="0"/>
              </a:rPr>
              <a:t>Unicig</a:t>
            </a:r>
            <a:r>
              <a:rPr lang="it-IT" sz="1400" dirty="0">
                <a:solidFill>
                  <a:srgbClr val="737373"/>
                </a:solidFill>
                <a:latin typeface="Arial" panose="020B0604020202020204" pitchFamily="34" charset="0"/>
                <a:cs typeface="Arial" panose="020B0604020202020204" pitchFamily="34" charset="0"/>
              </a:rPr>
              <a:t> per gli impianti a metano (legge 1083/71);</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 spese </a:t>
            </a:r>
            <a:r>
              <a:rPr lang="it-IT" sz="1400" b="1" dirty="0">
                <a:solidFill>
                  <a:srgbClr val="737373"/>
                </a:solidFill>
                <a:latin typeface="Arial" panose="020B0604020202020204" pitchFamily="34" charset="0"/>
                <a:cs typeface="Arial" panose="020B0604020202020204" pitchFamily="34" charset="0"/>
              </a:rPr>
              <a:t>per l’acquisto dei materiali</a:t>
            </a:r>
            <a:r>
              <a:rPr lang="it-IT" sz="1400" dirty="0">
                <a:solidFill>
                  <a:srgbClr val="737373"/>
                </a:solidFill>
                <a:latin typeface="Arial" panose="020B0604020202020204" pitchFamily="34" charset="0"/>
                <a:cs typeface="Arial" panose="020B0604020202020204" pitchFamily="34" charset="0"/>
              </a:rPr>
              <a:t>;</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il compenso corrisposto per la </a:t>
            </a:r>
            <a:r>
              <a:rPr lang="it-IT" sz="1400" b="1" dirty="0">
                <a:solidFill>
                  <a:srgbClr val="737373"/>
                </a:solidFill>
                <a:latin typeface="Arial" panose="020B0604020202020204" pitchFamily="34" charset="0"/>
                <a:cs typeface="Arial" panose="020B0604020202020204" pitchFamily="34" charset="0"/>
              </a:rPr>
              <a:t>relazione di conformità dei lavori </a:t>
            </a:r>
            <a:r>
              <a:rPr lang="it-IT" sz="1400" dirty="0">
                <a:solidFill>
                  <a:srgbClr val="737373"/>
                </a:solidFill>
                <a:latin typeface="Arial" panose="020B0604020202020204" pitchFamily="34" charset="0"/>
                <a:cs typeface="Arial" panose="020B0604020202020204" pitchFamily="34" charset="0"/>
              </a:rPr>
              <a:t>alle leggi vigenti;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le </a:t>
            </a:r>
            <a:r>
              <a:rPr lang="it-IT" sz="1400" b="1" dirty="0">
                <a:solidFill>
                  <a:srgbClr val="737373"/>
                </a:solidFill>
                <a:latin typeface="Arial" panose="020B0604020202020204" pitchFamily="34" charset="0"/>
                <a:cs typeface="Arial" panose="020B0604020202020204" pitchFamily="34" charset="0"/>
              </a:rPr>
              <a:t>spese per l’effettuazione di perizie e sopralluoghi</a:t>
            </a:r>
            <a:r>
              <a:rPr lang="it-IT" sz="1400" dirty="0">
                <a:solidFill>
                  <a:srgbClr val="737373"/>
                </a:solidFill>
                <a:latin typeface="Arial" panose="020B0604020202020204" pitchFamily="34" charset="0"/>
                <a:cs typeface="Arial" panose="020B0604020202020204" pitchFamily="34" charset="0"/>
              </a:rPr>
              <a:t>;</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IVA, l’imposta di bollo e i diritti pagati per le concessioni, le autorizzazioni e le denunzie di inizio lavori;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gli oneri di urbanizzazione;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gli altri eventuali costi strettamente collegati alla realizzazione degli interventi nonché agli adempimenti stabiliti dal regolamento di attuazione degli interventi agevolati (decreto n. 41 del 18 febbraio 1998).</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Gli interventi di manutenzione ordinaria sono dunque ammessi all’agevolazione solo quando riguardano le </a:t>
            </a:r>
            <a:r>
              <a:rPr lang="it-IT" sz="1400" b="1" dirty="0">
                <a:solidFill>
                  <a:srgbClr val="737373"/>
                </a:solidFill>
                <a:latin typeface="Arial" panose="020B0604020202020204" pitchFamily="34" charset="0"/>
                <a:cs typeface="Arial" panose="020B0604020202020204" pitchFamily="34" charset="0"/>
              </a:rPr>
              <a:t>parti comuni </a:t>
            </a:r>
            <a:r>
              <a:rPr lang="it-IT" sz="1400" dirty="0">
                <a:solidFill>
                  <a:srgbClr val="737373"/>
                </a:solidFill>
                <a:latin typeface="Arial" panose="020B0604020202020204" pitchFamily="34" charset="0"/>
                <a:cs typeface="Arial" panose="020B0604020202020204" pitchFamily="34" charset="0"/>
              </a:rPr>
              <a:t>e la detrazione spetta ad ogni condomino in base alla quota millesimale.</a:t>
            </a:r>
            <a:endParaRPr lang="it-IT" sz="12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55</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910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81464"/>
            <a:ext cx="4123763" cy="508709"/>
          </a:xfrm>
          <a:prstGeom prst="rect">
            <a:avLst/>
          </a:prstGeom>
        </p:spPr>
        <p:txBody>
          <a:bodyPr vert="horz" lIns="91440" tIns="45720" rIns="91440" bIns="4572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Ristrutturazioni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Edilizie</a:t>
            </a:r>
            <a:r>
              <a:rPr lang="en-US" sz="2500" b="1" dirty="0">
                <a:solidFill>
                  <a:srgbClr val="E86007"/>
                </a:solidFill>
                <a:latin typeface="Arial" panose="020B0604020202020204" pitchFamily="34" charset="0"/>
                <a:cs typeface="Arial" panose="020B0604020202020204" pitchFamily="34" charset="0"/>
              </a:rPr>
              <a:t> (4)</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97565" y="583788"/>
            <a:ext cx="8531750" cy="42277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Possono beneficiare dell’agevolazione</a:t>
            </a:r>
            <a:r>
              <a:rPr lang="it-IT" sz="1400" dirty="0">
                <a:solidFill>
                  <a:srgbClr val="737373"/>
                </a:solidFill>
                <a:latin typeface="Arial" panose="020B0604020202020204" pitchFamily="34" charset="0"/>
                <a:cs typeface="Arial" panose="020B0604020202020204" pitchFamily="34" charset="0"/>
              </a:rPr>
              <a:t>, (e dunque hanno diritto alla detrazione):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il proprietario o il nudo proprietario;</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il titolare di un diritto reale di godimento (usufrutto, uso, abitazione o superficie);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l’inquilino o il comodatario;</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 soci di cooperative divise e indivise;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 soci delle società semplici;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gli imprenditori individuali, solo per gli immobili che non rientrano fra quelli strumentali o merce.</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Hanno diritto alla detrazione, inoltre, </a:t>
            </a:r>
            <a:r>
              <a:rPr lang="it-IT" sz="1400" b="1" dirty="0">
                <a:solidFill>
                  <a:srgbClr val="737373"/>
                </a:solidFill>
                <a:latin typeface="Arial" panose="020B0604020202020204" pitchFamily="34" charset="0"/>
                <a:cs typeface="Arial" panose="020B0604020202020204" pitchFamily="34" charset="0"/>
              </a:rPr>
              <a:t>purché sostengano le spese e siano intestatari di bonifici e fatture</a:t>
            </a:r>
            <a:r>
              <a:rPr lang="it-IT" sz="1400" dirty="0">
                <a:solidFill>
                  <a:srgbClr val="737373"/>
                </a:solidFill>
                <a:latin typeface="Arial" panose="020B0604020202020204" pitchFamily="34" charset="0"/>
                <a:cs typeface="Arial" panose="020B0604020202020204" pitchFamily="34" charset="0"/>
              </a:rPr>
              <a:t>:</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il familiare convivente del possessore o detentore dell’immobile oggetto dell’intervento (il coniuge, i parenti entro il terzo grado e gli affini entro il secondo grado) e il componente dell’unione civile;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il coniuge separato assegnatario dell’immobile intestato all’altro coniuge;</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il convivente more uxorio, non proprietario dell’immobile oggetto degli interventi né titolare di un contratto di comodato, per le spese sostenute a partire dal 1° gennaio 2016.</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In questi casi, ferme restando le altre condizioni, la detrazione spetta anche se le abilitazioni comunali sono intestate al proprietario dell’immobile. </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Ha diritto alla detrazione anche chi esegue i lavori in proprio, soltanto, però, per le spese di acquisto dei materiali utilizzati.</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56</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4508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81464"/>
            <a:ext cx="4123763" cy="508709"/>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Riqualificazione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energetica</a:t>
            </a:r>
            <a:r>
              <a:rPr lang="en-US" sz="2500" b="1" dirty="0">
                <a:solidFill>
                  <a:srgbClr val="E86007"/>
                </a:solidFill>
                <a:latin typeface="Arial" panose="020B0604020202020204" pitchFamily="34" charset="0"/>
                <a:cs typeface="Arial" panose="020B0604020202020204" pitchFamily="34" charset="0"/>
              </a:rPr>
              <a:t> (1)</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97565" y="583788"/>
            <a:ext cx="8531750" cy="42277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L'agevolazione consiste in una detrazione dall'Irpef o dall' </a:t>
            </a:r>
            <a:r>
              <a:rPr lang="it-IT" sz="1400" dirty="0" err="1">
                <a:solidFill>
                  <a:srgbClr val="737373"/>
                </a:solidFill>
                <a:latin typeface="Arial" panose="020B0604020202020204" pitchFamily="34" charset="0"/>
                <a:cs typeface="Arial" panose="020B0604020202020204" pitchFamily="34" charset="0"/>
              </a:rPr>
              <a:t>Ires</a:t>
            </a:r>
            <a:r>
              <a:rPr lang="it-IT" sz="1400" dirty="0">
                <a:solidFill>
                  <a:srgbClr val="737373"/>
                </a:solidFill>
                <a:latin typeface="Arial" panose="020B0604020202020204" pitchFamily="34" charset="0"/>
                <a:cs typeface="Arial" panose="020B0604020202020204" pitchFamily="34" charset="0"/>
              </a:rPr>
              <a:t> ed è concessa quando </a:t>
            </a:r>
            <a:r>
              <a:rPr lang="it-IT" sz="1400" b="1" dirty="0">
                <a:solidFill>
                  <a:srgbClr val="737373"/>
                </a:solidFill>
                <a:latin typeface="Arial" panose="020B0604020202020204" pitchFamily="34" charset="0"/>
                <a:cs typeface="Arial" panose="020B0604020202020204" pitchFamily="34" charset="0"/>
              </a:rPr>
              <a:t>si eseguono interventi che aumentano il livello di efficienza energetica degli edifici esistenti</a:t>
            </a:r>
            <a:r>
              <a:rPr lang="it-IT" sz="1400" dirty="0">
                <a:solidFill>
                  <a:srgbClr val="737373"/>
                </a:solidFill>
                <a:latin typeface="Arial" panose="020B0604020202020204" pitchFamily="34" charset="0"/>
                <a:cs typeface="Arial" panose="020B0604020202020204" pitchFamily="34" charset="0"/>
              </a:rPr>
              <a:t>. In generale, le detrazioni sono riconosciute se le spese sono sostenute per:</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 riduzione del fabbisogno energetico per il riscaldamento;</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il miglioramento termico dell'edificio (coibentazioni - pavimenti - finestre, comprensive di infissi);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l'installazione di pannelli solari;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 sostituzione degli impianti di climatizzazione invernale.</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Con la Legge di bilancio 2018 è stata prorogata fino al 31 dicembre 2018 </a:t>
            </a:r>
            <a:r>
              <a:rPr lang="it-IT" sz="1400" b="1" dirty="0">
                <a:solidFill>
                  <a:srgbClr val="737373"/>
                </a:solidFill>
                <a:latin typeface="Arial" panose="020B0604020202020204" pitchFamily="34" charset="0"/>
                <a:cs typeface="Arial" panose="020B0604020202020204" pitchFamily="34" charset="0"/>
              </a:rPr>
              <a:t>la detrazione, pari al 65% per le spese sostenute dal 6 giugno 2013 al 31 dicembre 2018.</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La detrazione è, invece, del </a:t>
            </a:r>
            <a:r>
              <a:rPr lang="it-IT" sz="1400" b="1" dirty="0">
                <a:solidFill>
                  <a:srgbClr val="737373"/>
                </a:solidFill>
                <a:latin typeface="Arial" panose="020B0604020202020204" pitchFamily="34" charset="0"/>
                <a:cs typeface="Arial" panose="020B0604020202020204" pitchFamily="34" charset="0"/>
              </a:rPr>
              <a:t>50% per le spese sostenute dal 1º gennaio 2018 per</a:t>
            </a:r>
            <a:r>
              <a:rPr lang="it-IT" sz="1400" dirty="0">
                <a:solidFill>
                  <a:srgbClr val="737373"/>
                </a:solidFill>
                <a:latin typeface="Arial" panose="020B0604020202020204" pitchFamily="34" charset="0"/>
                <a:cs typeface="Arial" panose="020B0604020202020204" pitchFamily="34" charset="0"/>
              </a:rPr>
              <a:t>:</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l'acquisto e posa in opera di finestre comprensive di infissi e di schermature solari;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 sostituzione di impianti di climatizzazione invernale con impianti dotati di caldaie a condensazione con efficienza almeno pari alla classe A di prodotto (sono esclusi dalla detrazione gli interventi di sostituzione di impianti di climatizzazione invernale con impianti dotati di caldaie a condensazione con efficienza inferiore alla classe A di prodotto);</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l'acquisto e posa in opera di impianti di climatizzazione invernale dotati di generatori di calore alimentati da biomasse combustibili, fino a un valore massimo della detrazione di 30.000 euro.</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57</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629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81464"/>
            <a:ext cx="4123763" cy="508709"/>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Riqualificazione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energetica</a:t>
            </a:r>
            <a:r>
              <a:rPr lang="en-US" sz="2500" b="1" dirty="0">
                <a:solidFill>
                  <a:srgbClr val="E86007"/>
                </a:solidFill>
                <a:latin typeface="Arial" panose="020B0604020202020204" pitchFamily="34" charset="0"/>
                <a:cs typeface="Arial" panose="020B0604020202020204" pitchFamily="34" charset="0"/>
              </a:rPr>
              <a:t> (2)</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1" y="662664"/>
            <a:ext cx="8531750" cy="42277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La Legge di bilancio 2018 ha prorogato inoltre le detrazioni fiscali per gli interventi di riqualificazione energetica degli edifici nel caso di </a:t>
            </a:r>
            <a:r>
              <a:rPr lang="it-IT" sz="1400" b="1" dirty="0">
                <a:solidFill>
                  <a:srgbClr val="737373"/>
                </a:solidFill>
                <a:latin typeface="Arial" panose="020B0604020202020204" pitchFamily="34" charset="0"/>
                <a:cs typeface="Arial" panose="020B0604020202020204" pitchFamily="34" charset="0"/>
              </a:rPr>
              <a:t>interventi sulle parti comuni degli edifici</a:t>
            </a:r>
            <a:r>
              <a:rPr lang="it-IT" sz="1400" dirty="0">
                <a:solidFill>
                  <a:srgbClr val="737373"/>
                </a:solidFill>
                <a:latin typeface="Arial" panose="020B0604020202020204" pitchFamily="34" charset="0"/>
                <a:cs typeface="Arial" panose="020B0604020202020204" pitchFamily="34" charset="0"/>
              </a:rPr>
              <a:t>, per le spese sostenute entro il 31 dicembre 2021.</a:t>
            </a:r>
          </a:p>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Per gli interventi di riqualificazione energetica realizzati nelle parti comuni degli edifici condominiali è confermato l’incremento dell’aliquota di detrazione al 70%, per interventi che interessino almeno il 25% dell’involucro edilizio e al 75% per interventi volti al miglioramento della prestazione energetica invernale ed estiva e che conseguano la “qualità media” dell’involucro, con tetto massimo di 40.000 euro per ciascuna unità immobiliare</a:t>
            </a:r>
            <a:r>
              <a:rPr lang="it-IT" sz="1400" dirty="0">
                <a:solidFill>
                  <a:srgbClr val="737373"/>
                </a:solidFill>
                <a:latin typeface="Arial" panose="020B0604020202020204" pitchFamily="34" charset="0"/>
                <a:cs typeface="Arial" panose="020B0604020202020204" pitchFamily="34" charset="0"/>
              </a:rPr>
              <a:t>.</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Per tutti gli interventi è prevista la possibilità di optare per la </a:t>
            </a:r>
            <a:r>
              <a:rPr lang="it-IT" sz="1400" b="1" dirty="0">
                <a:solidFill>
                  <a:srgbClr val="737373"/>
                </a:solidFill>
                <a:latin typeface="Arial" panose="020B0604020202020204" pitchFamily="34" charset="0"/>
                <a:cs typeface="Arial" panose="020B0604020202020204" pitchFamily="34" charset="0"/>
              </a:rPr>
              <a:t>cessione del credito ai fornitori </a:t>
            </a:r>
            <a:r>
              <a:rPr lang="it-IT" sz="1400" dirty="0">
                <a:solidFill>
                  <a:srgbClr val="737373"/>
                </a:solidFill>
                <a:latin typeface="Arial" panose="020B0604020202020204" pitchFamily="34" charset="0"/>
                <a:cs typeface="Arial" panose="020B0604020202020204" pitchFamily="34" charset="0"/>
              </a:rPr>
              <a:t>che hanno effettuato gli interventi ovvero ad altri soggetti privati. La cessione del credito ad istituti di credito e ad intermediari finanziari è limitata ai soggetti incapienti.</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Tra le altre novità introdotte, negli interventi ammissibili è ora ricompresa l’installazione di </a:t>
            </a:r>
            <a:r>
              <a:rPr lang="it-IT" sz="1400" dirty="0" err="1">
                <a:solidFill>
                  <a:srgbClr val="737373"/>
                </a:solidFill>
                <a:latin typeface="Arial" panose="020B0604020202020204" pitchFamily="34" charset="0"/>
                <a:cs typeface="Arial" panose="020B0604020202020204" pitchFamily="34" charset="0"/>
              </a:rPr>
              <a:t>microcogeneratori</a:t>
            </a:r>
            <a:r>
              <a:rPr lang="it-IT" sz="1400" dirty="0">
                <a:solidFill>
                  <a:srgbClr val="737373"/>
                </a:solidFill>
                <a:latin typeface="Arial" panose="020B0604020202020204" pitchFamily="34" charset="0"/>
                <a:cs typeface="Arial" panose="020B0604020202020204" pitchFamily="34" charset="0"/>
              </a:rPr>
              <a:t> e inoltre è prevista l’istituzione, nell’ambito del Fondo nazionale per l’efficienza energetica, di una sezione dedicata alla promozione dell’</a:t>
            </a:r>
            <a:r>
              <a:rPr lang="it-IT" sz="1400" dirty="0" err="1">
                <a:solidFill>
                  <a:srgbClr val="737373"/>
                </a:solidFill>
                <a:latin typeface="Arial" panose="020B0604020202020204" pitchFamily="34" charset="0"/>
                <a:cs typeface="Arial" panose="020B0604020202020204" pitchFamily="34" charset="0"/>
              </a:rPr>
              <a:t>ecoprestito</a:t>
            </a:r>
            <a:r>
              <a:rPr lang="it-IT" sz="1400" dirty="0">
                <a:solidFill>
                  <a:srgbClr val="737373"/>
                </a:solidFill>
                <a:latin typeface="Arial" panose="020B0604020202020204" pitchFamily="34" charset="0"/>
                <a:cs typeface="Arial" panose="020B0604020202020204" pitchFamily="34" charset="0"/>
              </a:rPr>
              <a:t>, tramite il rilascio di garanzie su finanziamenti concessi da istituti di credito a cittadini per la riqualificazione energetica degli immobili.</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58</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534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1" y="174173"/>
            <a:ext cx="4123763" cy="416000"/>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Le start up innovative – in </a:t>
            </a:r>
            <a:r>
              <a:rPr lang="en-US" sz="2500" b="1" dirty="0" err="1">
                <a:solidFill>
                  <a:srgbClr val="E86007"/>
                </a:solidFill>
                <a:latin typeface="Arial" panose="020B0604020202020204" pitchFamily="34" charset="0"/>
                <a:cs typeface="Arial" panose="020B0604020202020204" pitchFamily="34" charset="0"/>
              </a:rPr>
              <a:t>generale</a:t>
            </a:r>
            <a:endParaRPr lang="en-US" sz="25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2" y="862372"/>
            <a:ext cx="8531750" cy="42277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Le </a:t>
            </a:r>
            <a:r>
              <a:rPr lang="it-IT" sz="1400" b="1" dirty="0">
                <a:solidFill>
                  <a:srgbClr val="737373"/>
                </a:solidFill>
                <a:latin typeface="Arial" panose="020B0604020202020204" pitchFamily="34" charset="0"/>
                <a:cs typeface="Arial" panose="020B0604020202020204" pitchFamily="34" charset="0"/>
              </a:rPr>
              <a:t>Start Up innovative </a:t>
            </a:r>
            <a:r>
              <a:rPr lang="it-IT" sz="1400" dirty="0">
                <a:solidFill>
                  <a:srgbClr val="737373"/>
                </a:solidFill>
                <a:latin typeface="Arial" panose="020B0604020202020204" pitchFamily="34" charset="0"/>
                <a:cs typeface="Arial" panose="020B0604020202020204" pitchFamily="34" charset="0"/>
              </a:rPr>
              <a:t>sono state introdotte con il Decreto Legge 18 ottobre 2012, n. 179 recante «Ulteriori misure urgenti per la crescita del Paese».</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Tali disposizioni, sono state introdotte per la prima volta nel panorama legislativo italiano con un quadro normativo </a:t>
            </a:r>
            <a:r>
              <a:rPr lang="it-IT" sz="1400" i="1" dirty="0">
                <a:solidFill>
                  <a:srgbClr val="737373"/>
                </a:solidFill>
                <a:latin typeface="Arial" panose="020B0604020202020204" pitchFamily="34" charset="0"/>
                <a:cs typeface="Arial" panose="020B0604020202020204" pitchFamily="34" charset="0"/>
              </a:rPr>
              <a:t>ad hoc </a:t>
            </a:r>
            <a:r>
              <a:rPr lang="it-IT" sz="1400" dirty="0">
                <a:solidFill>
                  <a:srgbClr val="737373"/>
                </a:solidFill>
                <a:latin typeface="Arial" panose="020B0604020202020204" pitchFamily="34" charset="0"/>
                <a:cs typeface="Arial" panose="020B0604020202020204" pitchFamily="34" charset="0"/>
              </a:rPr>
              <a:t>con l’obiettivo di favorire la crescita sostenibile, lo sviluppo tecnologico, la nuova imprenditorialità e l’occupazione. Le Start Up innovative sono imprese di nuova costituzione che svolgono attività di sviluppo, produzione e commercializzazione di prodotti o servizi innovativi ad alto valore tecnologico. A questa tipologia d’impresa, che deve possedere specifici requisiti, sono riconosciute misure agevolative, sia nella fase di avvio che in quella di sviluppo.</a:t>
            </a:r>
          </a:p>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Possono essere costituite nella forma di</a:t>
            </a:r>
            <a:r>
              <a:rPr lang="it-IT" sz="1400" dirty="0">
                <a:solidFill>
                  <a:srgbClr val="737373"/>
                </a:solidFill>
                <a:latin typeface="Arial" panose="020B0604020202020204" pitchFamily="34" charset="0"/>
                <a:cs typeface="Arial" panose="020B0604020202020204" pitchFamily="34" charset="0"/>
              </a:rPr>
              <a:t>:</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Società di Capitali costituite anche sotto forma di cooperativa;</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Società per azioni;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Società in accomandita per azioni;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Società a responsabilità limitata anche nella forma di s.r.l. semplificata o s.r.l. a capitale ridotto, o come </a:t>
            </a:r>
            <a:r>
              <a:rPr lang="it-IT" sz="1400" dirty="0" err="1">
                <a:solidFill>
                  <a:srgbClr val="737373"/>
                </a:solidFill>
                <a:latin typeface="Arial" panose="020B0604020202020204" pitchFamily="34" charset="0"/>
                <a:cs typeface="Arial" panose="020B0604020202020204" pitchFamily="34" charset="0"/>
              </a:rPr>
              <a:t>Societas</a:t>
            </a:r>
            <a:r>
              <a:rPr lang="it-IT" sz="1400" dirty="0">
                <a:solidFill>
                  <a:srgbClr val="737373"/>
                </a:solidFill>
                <a:latin typeface="Arial" panose="020B0604020202020204" pitchFamily="34" charset="0"/>
                <a:cs typeface="Arial" panose="020B0604020202020204" pitchFamily="34" charset="0"/>
              </a:rPr>
              <a:t> Europea, SE aventi sede fiscale in Italia, le cui azioni o quote rappresentative del capitale sociale non siano quotate su un mercato regolamentato o su un sistema multilaterale di negoziazione.</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59</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38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99615" y="134059"/>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Determinazione</a:t>
            </a:r>
            <a:r>
              <a:rPr lang="en-US" sz="2500" b="1" dirty="0">
                <a:solidFill>
                  <a:srgbClr val="E86007"/>
                </a:solidFill>
                <a:latin typeface="Arial" panose="020B0604020202020204" pitchFamily="34" charset="0"/>
                <a:cs typeface="Arial" panose="020B0604020202020204" pitchFamily="34" charset="0"/>
              </a:rPr>
              <a:t> del </a:t>
            </a:r>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autonomo</a:t>
            </a:r>
            <a:r>
              <a:rPr lang="en-US" sz="2500" b="1" dirty="0">
                <a:solidFill>
                  <a:srgbClr val="E86007"/>
                </a:solidFill>
                <a:latin typeface="Arial" panose="020B0604020202020204" pitchFamily="34" charset="0"/>
                <a:cs typeface="Arial" panose="020B0604020202020204" pitchFamily="34" charset="0"/>
              </a:rPr>
              <a:t> </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1" y="699977"/>
            <a:ext cx="8586702" cy="5189113"/>
          </a:xfrm>
          <a:prstGeom prst="rect">
            <a:avLst/>
          </a:prstGeom>
        </p:spPr>
        <p:txBody>
          <a:bodyPr vert="horz" wrap="square" lIns="0" tIns="0" rIns="0" bIns="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600"/>
              </a:spcBef>
              <a:buNone/>
            </a:pPr>
            <a:endParaRPr lang="it-IT" sz="1400" b="1" dirty="0">
              <a:solidFill>
                <a:srgbClr val="737373"/>
              </a:solidFill>
              <a:latin typeface="Arial" panose="020B0604020202020204" pitchFamily="34" charset="0"/>
              <a:cs typeface="Arial" panose="020B0604020202020204" pitchFamily="34" charset="0"/>
            </a:endParaRPr>
          </a:p>
          <a:p>
            <a:pPr marL="0" indent="0" algn="just">
              <a:lnSpc>
                <a:spcPct val="150000"/>
              </a:lnSpc>
              <a:spcBef>
                <a:spcPts val="600"/>
              </a:spcBef>
              <a:buNone/>
            </a:pPr>
            <a:r>
              <a:rPr lang="it-IT" sz="1400" b="1" dirty="0">
                <a:solidFill>
                  <a:srgbClr val="737373"/>
                </a:solidFill>
                <a:latin typeface="Arial" panose="020B0604020202020204" pitchFamily="34" charset="0"/>
                <a:cs typeface="Arial" panose="020B0604020202020204" pitchFamily="34" charset="0"/>
              </a:rPr>
              <a:t>Determinazione del reddito di lavoro autonomo in base al principio di cassa:</a:t>
            </a:r>
          </a:p>
          <a:p>
            <a:pPr marL="0" indent="0" algn="just">
              <a:lnSpc>
                <a:spcPct val="150000"/>
              </a:lnSpc>
              <a:spcBef>
                <a:spcPts val="600"/>
              </a:spcBef>
              <a:buNone/>
            </a:pPr>
            <a:endParaRPr lang="it-IT" sz="1400" b="1" dirty="0">
              <a:solidFill>
                <a:srgbClr val="737373"/>
              </a:solidFill>
              <a:latin typeface="Arial" panose="020B0604020202020204" pitchFamily="34" charset="0"/>
              <a:cs typeface="Arial" panose="020B0604020202020204" pitchFamily="34" charset="0"/>
            </a:endParaRPr>
          </a:p>
          <a:p>
            <a:pPr marL="0" indent="0" algn="just">
              <a:lnSpc>
                <a:spcPct val="150000"/>
              </a:lnSpc>
              <a:spcBef>
                <a:spcPts val="600"/>
              </a:spcBef>
              <a:buNone/>
            </a:pPr>
            <a:r>
              <a:rPr lang="it-IT" sz="1400" b="1" dirty="0">
                <a:solidFill>
                  <a:srgbClr val="737373"/>
                </a:solidFill>
                <a:latin typeface="Arial" panose="020B0604020202020204" pitchFamily="34" charset="0"/>
                <a:cs typeface="Arial" panose="020B0604020202020204" pitchFamily="34" charset="0"/>
              </a:rPr>
              <a:t>Art. 54, comma 1 del TUIR</a:t>
            </a:r>
            <a:r>
              <a:rPr lang="it-IT" sz="1400" dirty="0">
                <a:solidFill>
                  <a:srgbClr val="737373"/>
                </a:solidFill>
                <a:latin typeface="Arial" panose="020B0604020202020204" pitchFamily="34" charset="0"/>
                <a:cs typeface="Arial" panose="020B0604020202020204" pitchFamily="34" charset="0"/>
              </a:rPr>
              <a:t>: “</a:t>
            </a:r>
            <a:r>
              <a:rPr lang="it-IT" sz="1400" i="1" dirty="0">
                <a:solidFill>
                  <a:srgbClr val="737373"/>
                </a:solidFill>
                <a:latin typeface="Arial" panose="020B0604020202020204" pitchFamily="34" charset="0"/>
                <a:cs typeface="Arial" panose="020B0604020202020204" pitchFamily="34" charset="0"/>
              </a:rPr>
              <a:t>il reddito derivante dall’esercizio di arti e professioni è costituito dalla </a:t>
            </a:r>
            <a:r>
              <a:rPr lang="it-IT" sz="1400" i="1" u="sng" dirty="0">
                <a:solidFill>
                  <a:srgbClr val="737373"/>
                </a:solidFill>
                <a:latin typeface="Arial" panose="020B0604020202020204" pitchFamily="34" charset="0"/>
                <a:cs typeface="Arial" panose="020B0604020202020204" pitchFamily="34" charset="0"/>
              </a:rPr>
              <a:t>differenza tra l’ammontare dei compensi in denaro o in natura percepiti nel periodo di imposta</a:t>
            </a:r>
            <a:r>
              <a:rPr lang="it-IT" sz="1400" i="1" dirty="0">
                <a:solidFill>
                  <a:srgbClr val="737373"/>
                </a:solidFill>
                <a:latin typeface="Arial" panose="020B0604020202020204" pitchFamily="34" charset="0"/>
                <a:cs typeface="Arial" panose="020B0604020202020204" pitchFamily="34" charset="0"/>
              </a:rPr>
              <a:t>, anche sotto forma di partecipazione agli utili, e quello delle </a:t>
            </a:r>
            <a:r>
              <a:rPr lang="it-IT" sz="1400" i="1" u="sng" dirty="0">
                <a:solidFill>
                  <a:srgbClr val="737373"/>
                </a:solidFill>
                <a:latin typeface="Arial" panose="020B0604020202020204" pitchFamily="34" charset="0"/>
                <a:cs typeface="Arial" panose="020B0604020202020204" pitchFamily="34" charset="0"/>
              </a:rPr>
              <a:t>spese sostenute nel periodo stesso</a:t>
            </a:r>
            <a:r>
              <a:rPr lang="it-IT" sz="1400" i="1" dirty="0">
                <a:solidFill>
                  <a:srgbClr val="737373"/>
                </a:solidFill>
                <a:latin typeface="Arial" panose="020B0604020202020204" pitchFamily="34" charset="0"/>
                <a:cs typeface="Arial" panose="020B0604020202020204" pitchFamily="34" charset="0"/>
              </a:rPr>
              <a:t> nell’esercizio dell’arte o della professione, salvo quanto stabilito nei successivi commi. I compensi sono computati al netto dei contributi previdenziali e assistenziali stabiliti dalla legge a carico del soggetto che li corrisponde». </a:t>
            </a:r>
          </a:p>
          <a:p>
            <a:pPr marL="0" indent="0" algn="just">
              <a:lnSpc>
                <a:spcPct val="150000"/>
              </a:lnSpc>
              <a:spcBef>
                <a:spcPts val="600"/>
              </a:spcBef>
              <a:buNone/>
            </a:pPr>
            <a:endParaRPr lang="it-IT" sz="1400" i="1" dirty="0">
              <a:solidFill>
                <a:srgbClr val="737373"/>
              </a:solidFill>
              <a:latin typeface="Arial" panose="020B0604020202020204" pitchFamily="34" charset="0"/>
              <a:cs typeface="Arial" panose="020B0604020202020204" pitchFamily="34" charset="0"/>
            </a:endParaRPr>
          </a:p>
          <a:p>
            <a:pPr marL="0" indent="0" algn="just">
              <a:lnSpc>
                <a:spcPct val="150000"/>
              </a:lnSpc>
              <a:spcBef>
                <a:spcPts val="600"/>
              </a:spcBef>
              <a:buNone/>
            </a:pPr>
            <a:r>
              <a:rPr lang="it-IT" sz="1400" dirty="0">
                <a:solidFill>
                  <a:srgbClr val="737373"/>
                </a:solidFill>
                <a:latin typeface="Arial" panose="020B0604020202020204" pitchFamily="34" charset="0"/>
                <a:cs typeface="Arial" panose="020B0604020202020204" pitchFamily="34" charset="0"/>
              </a:rPr>
              <a:t>L’imputazione dei compensi deve essere determinata con riferimento all’anno solare. </a:t>
            </a:r>
          </a:p>
          <a:p>
            <a:pPr marL="0" indent="0" algn="just">
              <a:spcBef>
                <a:spcPts val="600"/>
              </a:spcBef>
              <a:buNone/>
            </a:pPr>
            <a:endParaRPr lang="it-IT" sz="1300" i="1"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en-US" sz="1300" i="1" dirty="0">
                <a:solidFill>
                  <a:srgbClr val="737373"/>
                </a:solidFill>
                <a:latin typeface="Arial" panose="020B0604020202020204" pitchFamily="34" charset="0"/>
                <a:cs typeface="Arial" panose="020B0604020202020204" pitchFamily="34" charset="0"/>
              </a:rPr>
              <a:t>   </a:t>
            </a:r>
          </a:p>
          <a:p>
            <a:pPr marL="0" indent="0" algn="just">
              <a:spcBef>
                <a:spcPts val="600"/>
              </a:spcBef>
              <a:buNone/>
            </a:pPr>
            <a:endParaRPr lang="en-US" sz="1300" i="1" dirty="0">
              <a:solidFill>
                <a:srgbClr val="737373"/>
              </a:solidFill>
              <a:latin typeface="Arial" panose="020B0604020202020204" pitchFamily="34" charset="0"/>
              <a:cs typeface="Arial" panose="020B0604020202020204" pitchFamily="34" charset="0"/>
            </a:endParaRPr>
          </a:p>
          <a:p>
            <a:pPr algn="just">
              <a:spcBef>
                <a:spcPts val="600"/>
              </a:spcBef>
            </a:pPr>
            <a:endParaRPr lang="en-US"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6</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7867"/>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141005" y="4700321"/>
            <a:ext cx="482609" cy="38404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7220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2" y="187868"/>
            <a:ext cx="4123763" cy="508709"/>
          </a:xfrm>
          <a:prstGeom prst="rect">
            <a:avLst/>
          </a:prstGeom>
        </p:spPr>
        <p:txBody>
          <a:bodyPr vert="horz" lIns="91440" tIns="45720" rIns="91440" bIns="45720" rtlCol="0" anchor="b">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Le start up innovative – </a:t>
            </a:r>
            <a:r>
              <a:rPr lang="en-US" sz="2500" b="1" dirty="0" err="1">
                <a:solidFill>
                  <a:srgbClr val="E86007"/>
                </a:solidFill>
                <a:latin typeface="Arial" panose="020B0604020202020204" pitchFamily="34" charset="0"/>
                <a:cs typeface="Arial" panose="020B0604020202020204" pitchFamily="34" charset="0"/>
              </a:rPr>
              <a:t>requisiti</a:t>
            </a:r>
            <a:r>
              <a:rPr lang="en-US" sz="2500" b="1" dirty="0">
                <a:solidFill>
                  <a:srgbClr val="E86007"/>
                </a:solidFill>
                <a:latin typeface="Arial" panose="020B0604020202020204" pitchFamily="34" charset="0"/>
                <a:cs typeface="Arial" panose="020B0604020202020204" pitchFamily="34" charset="0"/>
              </a:rPr>
              <a:t> (1)</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97565" y="801937"/>
            <a:ext cx="8531750" cy="42277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La società per essere definita Start Up </a:t>
            </a:r>
            <a:r>
              <a:rPr lang="it-IT" sz="1400" b="1" dirty="0">
                <a:solidFill>
                  <a:srgbClr val="737373"/>
                </a:solidFill>
                <a:latin typeface="Arial" panose="020B0604020202020204" pitchFamily="34" charset="0"/>
                <a:cs typeface="Arial" panose="020B0604020202020204" pitchFamily="34" charset="0"/>
              </a:rPr>
              <a:t>deve possedere i seguenti requisiti</a:t>
            </a:r>
            <a:r>
              <a:rPr lang="it-IT" sz="1400" dirty="0">
                <a:solidFill>
                  <a:srgbClr val="737373"/>
                </a:solidFill>
                <a:latin typeface="Arial" panose="020B0604020202020204" pitchFamily="34" charset="0"/>
                <a:cs typeface="Arial" panose="020B0604020202020204" pitchFamily="34" charset="0"/>
              </a:rPr>
              <a:t>:</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Possono accedere alla Start up le società costituite che non operano da più di 60 mesi (5 anni);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 Start Up deve essere residente in Italia o in uno Stato Membro UE o aderente allo SEE, purché abbia una sede produttiva o una filiale in Italia;</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 Start Up , a partire dal secondo anno di attività, deve conseguire un valore della produzione annua non superiore a 5 milioni di Euro;</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 società non deve distribuire o aver distribuito utili;</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 società deve avere come oggetto sociale esclusivo o prevalente, lo sviluppo, la produzione e la commercializzazione di prodotti o servizi innovativi ad alto valore tecnologico;</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 società non deve essere stata costituita a seguito di una fusione, scissione societaria o di una cessione di azienda o di ramo di azienda.</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60</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486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1912" y="168679"/>
            <a:ext cx="4123763" cy="508709"/>
          </a:xfrm>
          <a:prstGeom prst="rect">
            <a:avLst/>
          </a:prstGeom>
        </p:spPr>
        <p:txBody>
          <a:bodyPr vert="horz" lIns="91440" tIns="45720" rIns="91440" bIns="45720" rtlCol="0" anchor="b">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Le start up innovative – </a:t>
            </a:r>
            <a:r>
              <a:rPr lang="en-US" sz="2500" b="1" dirty="0" err="1">
                <a:solidFill>
                  <a:srgbClr val="E86007"/>
                </a:solidFill>
                <a:latin typeface="Arial" panose="020B0604020202020204" pitchFamily="34" charset="0"/>
                <a:cs typeface="Arial" panose="020B0604020202020204" pitchFamily="34" charset="0"/>
              </a:rPr>
              <a:t>requisiti</a:t>
            </a:r>
            <a:r>
              <a:rPr lang="en-US" sz="2500" b="1" dirty="0">
                <a:solidFill>
                  <a:srgbClr val="E86007"/>
                </a:solidFill>
                <a:latin typeface="Arial" panose="020B0604020202020204" pitchFamily="34" charset="0"/>
                <a:cs typeface="Arial" panose="020B0604020202020204" pitchFamily="34" charset="0"/>
              </a:rPr>
              <a:t> (2)</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2" y="800578"/>
            <a:ext cx="8531750" cy="42277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Inoltre, la Start Up deve soddisfare almeno </a:t>
            </a:r>
            <a:r>
              <a:rPr lang="it-IT" sz="1400" b="1" dirty="0">
                <a:solidFill>
                  <a:srgbClr val="737373"/>
                </a:solidFill>
                <a:latin typeface="Arial" panose="020B0604020202020204" pitchFamily="34" charset="0"/>
                <a:cs typeface="Arial" panose="020B0604020202020204" pitchFamily="34" charset="0"/>
              </a:rPr>
              <a:t>uno dei seguenti criteri</a:t>
            </a:r>
            <a:r>
              <a:rPr lang="it-IT" sz="1400" dirty="0">
                <a:solidFill>
                  <a:srgbClr val="737373"/>
                </a:solidFill>
                <a:latin typeface="Arial" panose="020B0604020202020204" pitchFamily="34" charset="0"/>
                <a:cs typeface="Arial" panose="020B0604020202020204" pitchFamily="34" charset="0"/>
              </a:rPr>
              <a:t>:</a:t>
            </a:r>
          </a:p>
          <a:p>
            <a:pPr marL="342900" indent="-342900" algn="just">
              <a:spcBef>
                <a:spcPts val="600"/>
              </a:spcBef>
              <a:buFont typeface="+mj-lt"/>
              <a:buAutoNum type="arabicParenR"/>
            </a:pPr>
            <a:r>
              <a:rPr lang="it-IT" sz="1400" dirty="0">
                <a:solidFill>
                  <a:srgbClr val="737373"/>
                </a:solidFill>
                <a:latin typeface="Arial" panose="020B0604020202020204" pitchFamily="34" charset="0"/>
                <a:cs typeface="Arial" panose="020B0604020202020204" pitchFamily="34" charset="0"/>
              </a:rPr>
              <a:t>Le </a:t>
            </a:r>
            <a:r>
              <a:rPr lang="it-IT" sz="1400" b="1" dirty="0">
                <a:solidFill>
                  <a:srgbClr val="737373"/>
                </a:solidFill>
                <a:latin typeface="Arial" panose="020B0604020202020204" pitchFamily="34" charset="0"/>
                <a:cs typeface="Arial" panose="020B0604020202020204" pitchFamily="34" charset="0"/>
              </a:rPr>
              <a:t>Spese R&amp;S</a:t>
            </a:r>
            <a:r>
              <a:rPr lang="it-IT" sz="1400" dirty="0">
                <a:solidFill>
                  <a:srgbClr val="737373"/>
                </a:solidFill>
                <a:latin typeface="Arial" panose="020B0604020202020204" pitchFamily="34" charset="0"/>
                <a:cs typeface="Arial" panose="020B0604020202020204" pitchFamily="34" charset="0"/>
              </a:rPr>
              <a:t>: Le spese per la ricerca e sviluppo devono essere sostenute in misura almeno pari al 15% del maggiore tra costo e valore della produzione. Non rientrano in questa fattispecie le spese per l’affitto o l’acquisto di beni immobili anche se utili allo svolgimento dell’attività di impresa mentre sono ammissibili le spese per la sperimentazione, prototipi e sviluppo del </a:t>
            </a:r>
            <a:r>
              <a:rPr lang="it-IT" sz="1400" i="1" dirty="0">
                <a:solidFill>
                  <a:srgbClr val="737373"/>
                </a:solidFill>
                <a:latin typeface="Arial" panose="020B0604020202020204" pitchFamily="34" charset="0"/>
                <a:cs typeface="Arial" panose="020B0604020202020204" pitchFamily="34" charset="0"/>
              </a:rPr>
              <a:t>business plan</a:t>
            </a:r>
            <a:r>
              <a:rPr lang="it-IT" sz="1400" dirty="0">
                <a:solidFill>
                  <a:srgbClr val="737373"/>
                </a:solidFill>
                <a:latin typeface="Arial" panose="020B0604020202020204" pitchFamily="34" charset="0"/>
                <a:cs typeface="Arial" panose="020B0604020202020204" pitchFamily="34" charset="0"/>
              </a:rPr>
              <a:t>, le spese relative ai servizi di incubazione forniti da incubatori certificati, i costi lordi di personale interno e consulenti esterni impiegati nelle attività di ricerca e sviluppo, inclusi soci ed amministratori, le spese legali per la registrazione e la protezione di proprietà intellettuale, termini e licenze d’uso;</a:t>
            </a:r>
          </a:p>
          <a:p>
            <a:pPr marL="534988" indent="0" algn="just">
              <a:spcBef>
                <a:spcPts val="600"/>
              </a:spcBef>
              <a:buNone/>
            </a:pPr>
            <a:r>
              <a:rPr lang="it-IT" sz="1200" dirty="0">
                <a:solidFill>
                  <a:srgbClr val="737373"/>
                </a:solidFill>
                <a:latin typeface="Arial" panose="020B0604020202020204" pitchFamily="34" charset="0"/>
                <a:cs typeface="Arial" panose="020B0604020202020204" pitchFamily="34" charset="0"/>
              </a:rPr>
              <a:t>Le spese devono risultare </a:t>
            </a:r>
            <a:r>
              <a:rPr lang="it-IT" sz="1200" u="sng" dirty="0">
                <a:solidFill>
                  <a:srgbClr val="737373"/>
                </a:solidFill>
                <a:latin typeface="Arial" panose="020B0604020202020204" pitchFamily="34" charset="0"/>
                <a:cs typeface="Arial" panose="020B0604020202020204" pitchFamily="34" charset="0"/>
              </a:rPr>
              <a:t>dall’ultimo bilancio approvato</a:t>
            </a:r>
            <a:r>
              <a:rPr lang="it-IT" sz="1200" dirty="0">
                <a:solidFill>
                  <a:srgbClr val="737373"/>
                </a:solidFill>
                <a:latin typeface="Arial" panose="020B0604020202020204" pitchFamily="34" charset="0"/>
                <a:cs typeface="Arial" panose="020B0604020202020204" pitchFamily="34" charset="0"/>
              </a:rPr>
              <a:t> e, in linea generale, devono essere descritte in Nota integrativa. Se la Start Up presenta il bilancio con le modalità semplificate, è esonerata dall’obbligo di predisporre la nota integrativa. In assenza di bilancio nel primo anno di vita, l’effettuazione delle spese totali è assunta tramite dichiarazione sottoscritta dal legale rappresentante della Start Up innovativa.</a:t>
            </a:r>
          </a:p>
          <a:p>
            <a:pPr marL="342900" indent="-342900" algn="just">
              <a:spcBef>
                <a:spcPts val="600"/>
              </a:spcBef>
              <a:buFont typeface="+mj-lt"/>
              <a:buAutoNum type="arabicParenR" startAt="2"/>
            </a:pPr>
            <a:r>
              <a:rPr lang="it-IT" sz="1400" dirty="0">
                <a:solidFill>
                  <a:srgbClr val="737373"/>
                </a:solidFill>
                <a:latin typeface="Arial" panose="020B0604020202020204" pitchFamily="34" charset="0"/>
                <a:cs typeface="Arial" panose="020B0604020202020204" pitchFamily="34" charset="0"/>
              </a:rPr>
              <a:t>La società deve impiegare una </a:t>
            </a:r>
            <a:r>
              <a:rPr lang="it-IT" sz="1400" b="1" dirty="0">
                <a:solidFill>
                  <a:srgbClr val="737373"/>
                </a:solidFill>
                <a:latin typeface="Arial" panose="020B0604020202020204" pitchFamily="34" charset="0"/>
                <a:cs typeface="Arial" panose="020B0604020202020204" pitchFamily="34" charset="0"/>
              </a:rPr>
              <a:t>personale altamente qualificato </a:t>
            </a:r>
            <a:r>
              <a:rPr lang="it-IT" sz="1400" dirty="0">
                <a:solidFill>
                  <a:srgbClr val="737373"/>
                </a:solidFill>
                <a:latin typeface="Arial" panose="020B0604020202020204" pitchFamily="34" charset="0"/>
                <a:cs typeface="Arial" panose="020B0604020202020204" pitchFamily="34" charset="0"/>
              </a:rPr>
              <a:t>in misura almeno pari ad 1/3 della forza lavoro complessiva, che possiede titolo di dottorato di ricerca o che sta svolgendo un dottorato di ricerca in un’università italiana o straniera oppure che possiede una laurea e che ha svolto, da almeno tre anni, attività di ricerca certificata presso istituti di ricerca pubblici o privati, in Italia o all’estero; ovvero, deve impiegare in misura almeno pari a 2/3 della forza lavoro complessiva, personale in possesso di laurea magistrale;</a:t>
            </a:r>
          </a:p>
          <a:p>
            <a:pPr marL="342900" indent="-342900" algn="just">
              <a:spcBef>
                <a:spcPts val="600"/>
              </a:spcBef>
              <a:buAutoNum type="arabicParenR" startAt="2"/>
            </a:pPr>
            <a:r>
              <a:rPr lang="it-IT" sz="1400" dirty="0">
                <a:solidFill>
                  <a:srgbClr val="737373"/>
                </a:solidFill>
                <a:latin typeface="Arial" panose="020B0604020202020204" pitchFamily="34" charset="0"/>
                <a:cs typeface="Arial" panose="020B0604020202020204" pitchFamily="34" charset="0"/>
              </a:rPr>
              <a:t>La società deve essere </a:t>
            </a:r>
            <a:r>
              <a:rPr lang="it-IT" sz="1400" b="1" dirty="0">
                <a:solidFill>
                  <a:srgbClr val="737373"/>
                </a:solidFill>
                <a:latin typeface="Arial" panose="020B0604020202020204" pitchFamily="34" charset="0"/>
                <a:cs typeface="Arial" panose="020B0604020202020204" pitchFamily="34" charset="0"/>
              </a:rPr>
              <a:t>titolare o depositaria o licenziataria di almeno un brevetto </a:t>
            </a:r>
            <a:r>
              <a:rPr lang="it-IT" sz="1400" dirty="0">
                <a:solidFill>
                  <a:srgbClr val="737373"/>
                </a:solidFill>
                <a:latin typeface="Arial" panose="020B0604020202020204" pitchFamily="34" charset="0"/>
                <a:cs typeface="Arial" panose="020B0604020202020204" pitchFamily="34" charset="0"/>
              </a:rPr>
              <a:t>registrato o titolare di </a:t>
            </a:r>
            <a:r>
              <a:rPr lang="it-IT" sz="1400" i="1" dirty="0">
                <a:solidFill>
                  <a:srgbClr val="737373"/>
                </a:solidFill>
                <a:latin typeface="Arial" panose="020B0604020202020204" pitchFamily="34" charset="0"/>
                <a:cs typeface="Arial" panose="020B0604020202020204" pitchFamily="34" charset="0"/>
              </a:rPr>
              <a:t>software</a:t>
            </a:r>
            <a:r>
              <a:rPr lang="it-IT" sz="1400" dirty="0">
                <a:solidFill>
                  <a:srgbClr val="737373"/>
                </a:solidFill>
                <a:latin typeface="Arial" panose="020B0604020202020204" pitchFamily="34" charset="0"/>
                <a:cs typeface="Arial" panose="020B0604020202020204" pitchFamily="34" charset="0"/>
              </a:rPr>
              <a:t> registrato.</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61</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948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70350" y="150324"/>
            <a:ext cx="4428872" cy="363201"/>
          </a:xfrm>
          <a:prstGeom prst="rect">
            <a:avLst/>
          </a:prstGeom>
        </p:spPr>
        <p:txBody>
          <a:bodyPr vert="horz" lIns="91440" tIns="45720" rIns="91440" bIns="45720" rtlCol="0" anchor="b">
            <a:normAutofit fontScale="6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Le start up innovative  - </a:t>
            </a:r>
            <a:r>
              <a:rPr lang="en-US" sz="2500" b="1" dirty="0" err="1">
                <a:solidFill>
                  <a:srgbClr val="E86007"/>
                </a:solidFill>
                <a:latin typeface="Arial" panose="020B0604020202020204" pitchFamily="34" charset="0"/>
                <a:cs typeface="Arial" panose="020B0604020202020204" pitchFamily="34" charset="0"/>
              </a:rPr>
              <a:t>agevolazioni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Irpef</a:t>
            </a:r>
            <a:endParaRPr lang="en-US" sz="25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2" y="583788"/>
            <a:ext cx="8531750" cy="4239973"/>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350" dirty="0">
                <a:solidFill>
                  <a:srgbClr val="737373"/>
                </a:solidFill>
                <a:latin typeface="Arial" panose="020B0604020202020204" pitchFamily="34" charset="0"/>
                <a:cs typeface="Arial" panose="020B0604020202020204" pitchFamily="34" charset="0"/>
              </a:rPr>
              <a:t>Tra i principali </a:t>
            </a:r>
            <a:r>
              <a:rPr lang="it-IT" sz="1350" b="1" dirty="0">
                <a:solidFill>
                  <a:srgbClr val="737373"/>
                </a:solidFill>
                <a:latin typeface="Arial" panose="020B0604020202020204" pitchFamily="34" charset="0"/>
                <a:cs typeface="Arial" panose="020B0604020202020204" pitchFamily="34" charset="0"/>
              </a:rPr>
              <a:t>vantaggi e agevolazioni fiscali</a:t>
            </a:r>
            <a:r>
              <a:rPr lang="it-IT" sz="1350" dirty="0">
                <a:solidFill>
                  <a:srgbClr val="737373"/>
                </a:solidFill>
                <a:latin typeface="Arial" panose="020B0604020202020204" pitchFamily="34" charset="0"/>
                <a:cs typeface="Arial" panose="020B0604020202020204" pitchFamily="34" charset="0"/>
              </a:rPr>
              <a:t> che derivano dalla creazione di una Start Up innovativa figurano:</a:t>
            </a:r>
          </a:p>
          <a:p>
            <a:pPr marL="342900" indent="-342900" algn="just">
              <a:spcBef>
                <a:spcPts val="600"/>
              </a:spcBef>
              <a:buFont typeface="+mj-lt"/>
              <a:buAutoNum type="arabicParenR"/>
            </a:pPr>
            <a:r>
              <a:rPr lang="it-IT" sz="1350" b="1" dirty="0">
                <a:solidFill>
                  <a:srgbClr val="737373"/>
                </a:solidFill>
                <a:latin typeface="Arial" panose="020B0604020202020204" pitchFamily="34" charset="0"/>
                <a:cs typeface="Arial" panose="020B0604020202020204" pitchFamily="34" charset="0"/>
              </a:rPr>
              <a:t>Detrazione Irpef 30% </a:t>
            </a:r>
            <a:r>
              <a:rPr lang="it-IT" sz="1350" dirty="0">
                <a:solidFill>
                  <a:srgbClr val="737373"/>
                </a:solidFill>
                <a:latin typeface="Arial" panose="020B0604020202020204" pitchFamily="34" charset="0"/>
                <a:cs typeface="Arial" panose="020B0604020202020204" pitchFamily="34" charset="0"/>
              </a:rPr>
              <a:t>dall’imposta lorda delle somme investite nel capitale sociale di una o più Start Up innovative e di una deduzione del 30% dalla base imponibile. Se la detrazione è «incapiente» può essere utilizzata ad abbattimento Irpef negli anni successivi ma non oltre il terzo; </a:t>
            </a:r>
          </a:p>
          <a:p>
            <a:pPr marL="342900" indent="-342900" algn="just">
              <a:spcBef>
                <a:spcPts val="600"/>
              </a:spcBef>
              <a:buFont typeface="+mj-lt"/>
              <a:buAutoNum type="arabicParenR"/>
            </a:pPr>
            <a:r>
              <a:rPr lang="it-IT" sz="1350" dirty="0">
                <a:solidFill>
                  <a:srgbClr val="737373"/>
                </a:solidFill>
                <a:latin typeface="Arial" panose="020B0604020202020204" pitchFamily="34" charset="0"/>
                <a:cs typeface="Arial" panose="020B0604020202020204" pitchFamily="34" charset="0"/>
              </a:rPr>
              <a:t>Investimento massimo agevolabile per ciascun periodo d’imposta è pari a </a:t>
            </a:r>
            <a:r>
              <a:rPr lang="it-IT" sz="1350" b="1" dirty="0">
                <a:solidFill>
                  <a:srgbClr val="737373"/>
                </a:solidFill>
                <a:latin typeface="Arial" panose="020B0604020202020204" pitchFamily="34" charset="0"/>
                <a:cs typeface="Arial" panose="020B0604020202020204" pitchFamily="34" charset="0"/>
              </a:rPr>
              <a:t>Euro 1.000.000 </a:t>
            </a:r>
            <a:r>
              <a:rPr lang="it-IT" sz="1350" dirty="0">
                <a:solidFill>
                  <a:srgbClr val="737373"/>
                </a:solidFill>
                <a:latin typeface="Arial" panose="020B0604020202020204" pitchFamily="34" charset="0"/>
                <a:cs typeface="Arial" panose="020B0604020202020204" pitchFamily="34" charset="0"/>
              </a:rPr>
              <a:t>e comporta quindi un </a:t>
            </a:r>
            <a:r>
              <a:rPr lang="it-IT" sz="1350" b="1" dirty="0">
                <a:solidFill>
                  <a:srgbClr val="737373"/>
                </a:solidFill>
                <a:latin typeface="Arial" panose="020B0604020202020204" pitchFamily="34" charset="0"/>
                <a:cs typeface="Arial" panose="020B0604020202020204" pitchFamily="34" charset="0"/>
              </a:rPr>
              <a:t>risparmio Irpef massimo all’anno di Euro 300.000</a:t>
            </a:r>
            <a:r>
              <a:rPr lang="it-IT" sz="1350" dirty="0">
                <a:solidFill>
                  <a:srgbClr val="737373"/>
                </a:solidFill>
                <a:latin typeface="Arial" panose="020B0604020202020204" pitchFamily="34" charset="0"/>
                <a:cs typeface="Arial" panose="020B0604020202020204" pitchFamily="34" charset="0"/>
              </a:rPr>
              <a:t>. Tale agevolazione spetta esclusivamente ai fini delle imposte sui redditi e non opera ai fini IRAP;</a:t>
            </a:r>
          </a:p>
          <a:p>
            <a:pPr marL="342900" indent="-342900" algn="just">
              <a:spcBef>
                <a:spcPts val="600"/>
              </a:spcBef>
              <a:buFont typeface="+mj-lt"/>
              <a:buAutoNum type="arabicParenR"/>
            </a:pPr>
            <a:r>
              <a:rPr lang="it-IT" sz="1350" b="1" dirty="0">
                <a:solidFill>
                  <a:srgbClr val="737373"/>
                </a:solidFill>
                <a:latin typeface="Arial" panose="020B0604020202020204" pitchFamily="34" charset="0"/>
                <a:cs typeface="Arial" panose="020B0604020202020204" pitchFamily="34" charset="0"/>
              </a:rPr>
              <a:t>Credito d’imposta </a:t>
            </a:r>
            <a:r>
              <a:rPr lang="it-IT" sz="1350" dirty="0">
                <a:solidFill>
                  <a:srgbClr val="737373"/>
                </a:solidFill>
                <a:latin typeface="Arial" panose="020B0604020202020204" pitchFamily="34" charset="0"/>
                <a:cs typeface="Arial" panose="020B0604020202020204" pitchFamily="34" charset="0"/>
              </a:rPr>
              <a:t>per l’assunzione del personale altamente qualificato;</a:t>
            </a:r>
          </a:p>
          <a:p>
            <a:pPr marL="342900" indent="-342900" algn="just">
              <a:spcBef>
                <a:spcPts val="600"/>
              </a:spcBef>
              <a:buFont typeface="+mj-lt"/>
              <a:buAutoNum type="arabicParenR"/>
            </a:pPr>
            <a:r>
              <a:rPr lang="it-IT" sz="1350" dirty="0">
                <a:solidFill>
                  <a:srgbClr val="737373"/>
                </a:solidFill>
                <a:latin typeface="Arial" panose="020B0604020202020204" pitchFamily="34" charset="0"/>
                <a:cs typeface="Arial" panose="020B0604020202020204" pitchFamily="34" charset="0"/>
              </a:rPr>
              <a:t>L’investimento deve essere mantenuto per </a:t>
            </a:r>
            <a:r>
              <a:rPr lang="it-IT" sz="1350" b="1" dirty="0">
                <a:solidFill>
                  <a:srgbClr val="737373"/>
                </a:solidFill>
                <a:latin typeface="Arial" panose="020B0604020202020204" pitchFamily="34" charset="0"/>
                <a:cs typeface="Arial" panose="020B0604020202020204" pitchFamily="34" charset="0"/>
              </a:rPr>
              <a:t>almeno 3 anni </a:t>
            </a:r>
            <a:r>
              <a:rPr lang="it-IT" sz="1350" dirty="0">
                <a:solidFill>
                  <a:srgbClr val="737373"/>
                </a:solidFill>
                <a:latin typeface="Arial" panose="020B0604020202020204" pitchFamily="34" charset="0"/>
                <a:cs typeface="Arial" panose="020B0604020202020204" pitchFamily="34" charset="0"/>
              </a:rPr>
              <a:t>(2 anni di investimenti effettuati prima del 2015) altrimenti si decade dal beneficio con l’obbligo di restituire quanto detratto, maggiorato degli interessi legali; </a:t>
            </a:r>
          </a:p>
          <a:p>
            <a:pPr marL="342900" indent="-342900" algn="just">
              <a:spcBef>
                <a:spcPts val="600"/>
              </a:spcBef>
              <a:buFont typeface="+mj-lt"/>
              <a:buAutoNum type="arabicParenR"/>
            </a:pPr>
            <a:r>
              <a:rPr lang="it-IT" sz="1350" dirty="0">
                <a:solidFill>
                  <a:srgbClr val="737373"/>
                </a:solidFill>
                <a:latin typeface="Arial" panose="020B0604020202020204" pitchFamily="34" charset="0"/>
                <a:cs typeface="Arial" panose="020B0604020202020204" pitchFamily="34" charset="0"/>
              </a:rPr>
              <a:t>Per il riconoscimento dell’agevolazione è necessario che la Start Up innovativa non riceva complessivamente più di </a:t>
            </a:r>
            <a:r>
              <a:rPr lang="it-IT" sz="1350" b="1" dirty="0">
                <a:solidFill>
                  <a:srgbClr val="737373"/>
                </a:solidFill>
                <a:latin typeface="Arial" panose="020B0604020202020204" pitchFamily="34" charset="0"/>
                <a:cs typeface="Arial" panose="020B0604020202020204" pitchFamily="34" charset="0"/>
              </a:rPr>
              <a:t>15 milioni di Euro </a:t>
            </a:r>
            <a:r>
              <a:rPr lang="it-IT" sz="1350" dirty="0">
                <a:solidFill>
                  <a:srgbClr val="737373"/>
                </a:solidFill>
                <a:latin typeface="Arial" panose="020B0604020202020204" pitchFamily="34" charset="0"/>
                <a:cs typeface="Arial" panose="020B0604020202020204" pitchFamily="34" charset="0"/>
              </a:rPr>
              <a:t>di investimenti agevolabili negli anni di vigenza del regime agevolativo;</a:t>
            </a:r>
          </a:p>
          <a:p>
            <a:pPr marL="342900" indent="-342900" algn="just">
              <a:spcBef>
                <a:spcPts val="600"/>
              </a:spcBef>
              <a:buFont typeface="+mj-lt"/>
              <a:buAutoNum type="arabicParenR"/>
            </a:pPr>
            <a:r>
              <a:rPr lang="it-IT" sz="1350" dirty="0">
                <a:solidFill>
                  <a:srgbClr val="737373"/>
                </a:solidFill>
                <a:latin typeface="Arial" panose="020B0604020202020204" pitchFamily="34" charset="0"/>
                <a:cs typeface="Arial" panose="020B0604020202020204" pitchFamily="34" charset="0"/>
              </a:rPr>
              <a:t>In caso di opzione per la </a:t>
            </a:r>
            <a:r>
              <a:rPr lang="it-IT" sz="1350" b="1" dirty="0">
                <a:solidFill>
                  <a:srgbClr val="737373"/>
                </a:solidFill>
                <a:latin typeface="Arial" panose="020B0604020202020204" pitchFamily="34" charset="0"/>
                <a:cs typeface="Arial" panose="020B0604020202020204" pitchFamily="34" charset="0"/>
              </a:rPr>
              <a:t>trasparenza fiscale</a:t>
            </a:r>
            <a:r>
              <a:rPr lang="it-IT" sz="1350" dirty="0">
                <a:solidFill>
                  <a:srgbClr val="737373"/>
                </a:solidFill>
                <a:latin typeface="Arial" panose="020B0604020202020204" pitchFamily="34" charset="0"/>
                <a:cs typeface="Arial" panose="020B0604020202020204" pitchFamily="34" charset="0"/>
              </a:rPr>
              <a:t> di cui agli articoli 115 e 116 del TUIR l’eccedenza è ammessa in deduzione dal reddito complessivo di ciascun socio in misura proporzionale alla sua quota di partecipazione agli utili. L’eccedenza che non trova capienza nel reddito complessivo del socio è computata in aumento dell’importo deducibile dal reddito complessivo dei periodi di imposta successivi, ma non oltre il terzo, dichiarato dal socio stesso fino a concorrenza del suo ammontare. Le eccedenze generatesi presso la società partecipata anteriormente all’opzione per la trasparenza non sono attribuibili ai soci e sono ammesse in deduzione dal reddito complessivo dichiarato dalla stessa.</a:t>
            </a:r>
          </a:p>
          <a:p>
            <a:pPr marL="342900" indent="-342900" algn="just">
              <a:spcBef>
                <a:spcPts val="600"/>
              </a:spcBef>
              <a:buFont typeface="+mj-lt"/>
              <a:buAutoNum type="arabicParenR"/>
            </a:pPr>
            <a:endParaRPr lang="it-IT" sz="1300" dirty="0">
              <a:solidFill>
                <a:srgbClr val="737373"/>
              </a:solidFill>
              <a:latin typeface="Arial" panose="020B0604020202020204" pitchFamily="34" charset="0"/>
              <a:cs typeface="Arial" panose="020B0604020202020204" pitchFamily="34" charset="0"/>
            </a:endParaRPr>
          </a:p>
          <a:p>
            <a:pPr marL="342900" indent="-342900" algn="just">
              <a:spcBef>
                <a:spcPts val="600"/>
              </a:spcBef>
              <a:buFont typeface="+mj-lt"/>
              <a:buAutoNum type="arabicParenR"/>
            </a:pPr>
            <a:endParaRPr lang="it-IT" sz="13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62</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688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70350" y="150324"/>
            <a:ext cx="4428872" cy="363201"/>
          </a:xfrm>
          <a:prstGeom prst="rect">
            <a:avLst/>
          </a:prstGeom>
        </p:spPr>
        <p:txBody>
          <a:bodyPr vert="horz" lIns="91440" tIns="45720" rIns="91440" bIns="45720" rtlCol="0" anchor="b">
            <a:normAutofit fontScale="6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Le start up innovative  - </a:t>
            </a:r>
            <a:r>
              <a:rPr lang="en-US" sz="2500" b="1" dirty="0" err="1">
                <a:solidFill>
                  <a:srgbClr val="E86007"/>
                </a:solidFill>
                <a:latin typeface="Arial" panose="020B0604020202020204" pitchFamily="34" charset="0"/>
                <a:cs typeface="Arial" panose="020B0604020202020204" pitchFamily="34" charset="0"/>
              </a:rPr>
              <a:t>agevolazioni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Ires</a:t>
            </a:r>
            <a:endParaRPr lang="en-US" sz="25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97565" y="583788"/>
            <a:ext cx="8531750" cy="4227787"/>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Tra i principali </a:t>
            </a:r>
            <a:r>
              <a:rPr lang="it-IT" sz="1400" b="1" dirty="0">
                <a:solidFill>
                  <a:srgbClr val="737373"/>
                </a:solidFill>
                <a:latin typeface="Arial" panose="020B0604020202020204" pitchFamily="34" charset="0"/>
                <a:cs typeface="Arial" panose="020B0604020202020204" pitchFamily="34" charset="0"/>
              </a:rPr>
              <a:t>vantaggi e agevolazioni fiscali</a:t>
            </a:r>
            <a:r>
              <a:rPr lang="it-IT" sz="1400" dirty="0">
                <a:solidFill>
                  <a:srgbClr val="737373"/>
                </a:solidFill>
                <a:latin typeface="Arial" panose="020B0604020202020204" pitchFamily="34" charset="0"/>
                <a:cs typeface="Arial" panose="020B0604020202020204" pitchFamily="34" charset="0"/>
              </a:rPr>
              <a:t> che derivano dalla creazione di una Start Up innovativa figurano:</a:t>
            </a:r>
          </a:p>
          <a:p>
            <a:pPr marL="342900" indent="-342900" algn="just">
              <a:spcBef>
                <a:spcPts val="600"/>
              </a:spcBef>
              <a:buFont typeface="+mj-lt"/>
              <a:buAutoNum type="arabicParenR"/>
            </a:pPr>
            <a:r>
              <a:rPr lang="it-IT" sz="1400" b="1" dirty="0">
                <a:solidFill>
                  <a:srgbClr val="737373"/>
                </a:solidFill>
                <a:latin typeface="Arial" panose="020B0604020202020204" pitchFamily="34" charset="0"/>
                <a:cs typeface="Arial" panose="020B0604020202020204" pitchFamily="34" charset="0"/>
              </a:rPr>
              <a:t>Esenzione Imposta di Bollo e Diritti di Segreteria</a:t>
            </a:r>
            <a:r>
              <a:rPr lang="it-IT" sz="1400" dirty="0">
                <a:solidFill>
                  <a:srgbClr val="737373"/>
                </a:solidFill>
                <a:latin typeface="Arial" panose="020B0604020202020204" pitchFamily="34" charset="0"/>
                <a:cs typeface="Arial" panose="020B0604020202020204" pitchFamily="34" charset="0"/>
              </a:rPr>
              <a:t> abitualmente dovuti per gli adempimenti da effettuare presso il Registro delle imprese e dal diritto annuale dovuto in favore delle Camere di Commercio (tale esenzione opera fino al quinto anno di iscrizione nel Registro delle imprese);</a:t>
            </a:r>
          </a:p>
          <a:p>
            <a:pPr marL="342900" indent="-342900" algn="just">
              <a:spcBef>
                <a:spcPts val="600"/>
              </a:spcBef>
              <a:buFont typeface="+mj-lt"/>
              <a:buAutoNum type="arabicParenR"/>
            </a:pPr>
            <a:r>
              <a:rPr lang="it-IT" sz="1400" b="1" dirty="0">
                <a:solidFill>
                  <a:srgbClr val="737373"/>
                </a:solidFill>
                <a:latin typeface="Arial" panose="020B0604020202020204" pitchFamily="34" charset="0"/>
                <a:cs typeface="Arial" panose="020B0604020202020204" pitchFamily="34" charset="0"/>
              </a:rPr>
              <a:t>Detrazione </a:t>
            </a:r>
            <a:r>
              <a:rPr lang="it-IT" sz="1400" b="1" dirty="0" err="1">
                <a:solidFill>
                  <a:srgbClr val="737373"/>
                </a:solidFill>
                <a:latin typeface="Arial" panose="020B0604020202020204" pitchFamily="34" charset="0"/>
                <a:cs typeface="Arial" panose="020B0604020202020204" pitchFamily="34" charset="0"/>
              </a:rPr>
              <a:t>Ires</a:t>
            </a:r>
            <a:r>
              <a:rPr lang="it-IT" sz="1400" b="1" dirty="0">
                <a:solidFill>
                  <a:srgbClr val="737373"/>
                </a:solidFill>
                <a:latin typeface="Arial" panose="020B0604020202020204" pitchFamily="34" charset="0"/>
                <a:cs typeface="Arial" panose="020B0604020202020204" pitchFamily="34" charset="0"/>
              </a:rPr>
              <a:t> 30% </a:t>
            </a:r>
            <a:r>
              <a:rPr lang="it-IT" sz="1400" dirty="0">
                <a:solidFill>
                  <a:srgbClr val="737373"/>
                </a:solidFill>
                <a:latin typeface="Arial" panose="020B0604020202020204" pitchFamily="34" charset="0"/>
                <a:cs typeface="Arial" panose="020B0604020202020204" pitchFamily="34" charset="0"/>
              </a:rPr>
              <a:t>delle somme investite nel capitale sociale di una o più Start Up innovative. Se la deduzione è «incapiente» può essere utilizzata ad abbattimento negli anni successivi ma non oltre il terzo; </a:t>
            </a:r>
          </a:p>
          <a:p>
            <a:pPr marL="342900" indent="-342900" algn="just">
              <a:spcBef>
                <a:spcPts val="600"/>
              </a:spcBef>
              <a:buFont typeface="+mj-lt"/>
              <a:buAutoNum type="arabicParenR"/>
            </a:pPr>
            <a:r>
              <a:rPr lang="it-IT" sz="1400" dirty="0">
                <a:solidFill>
                  <a:srgbClr val="737373"/>
                </a:solidFill>
                <a:latin typeface="Arial" panose="020B0604020202020204" pitchFamily="34" charset="0"/>
                <a:cs typeface="Arial" panose="020B0604020202020204" pitchFamily="34" charset="0"/>
              </a:rPr>
              <a:t>Investimento massimo agevolabile per ciascun periodo d’imposta è pari a </a:t>
            </a:r>
            <a:r>
              <a:rPr lang="it-IT" sz="1400" b="1" dirty="0">
                <a:solidFill>
                  <a:srgbClr val="737373"/>
                </a:solidFill>
                <a:latin typeface="Arial" panose="020B0604020202020204" pitchFamily="34" charset="0"/>
                <a:cs typeface="Arial" panose="020B0604020202020204" pitchFamily="34" charset="0"/>
              </a:rPr>
              <a:t>Euro 1.800.000 </a:t>
            </a:r>
            <a:r>
              <a:rPr lang="it-IT" sz="1400" dirty="0">
                <a:solidFill>
                  <a:srgbClr val="737373"/>
                </a:solidFill>
                <a:latin typeface="Arial" panose="020B0604020202020204" pitchFamily="34" charset="0"/>
                <a:cs typeface="Arial" panose="020B0604020202020204" pitchFamily="34" charset="0"/>
              </a:rPr>
              <a:t>e comporta quindi un </a:t>
            </a:r>
            <a:r>
              <a:rPr lang="it-IT" sz="1400" b="1" dirty="0">
                <a:solidFill>
                  <a:srgbClr val="737373"/>
                </a:solidFill>
                <a:latin typeface="Arial" panose="020B0604020202020204" pitchFamily="34" charset="0"/>
                <a:cs typeface="Arial" panose="020B0604020202020204" pitchFamily="34" charset="0"/>
              </a:rPr>
              <a:t>risparmio </a:t>
            </a:r>
            <a:r>
              <a:rPr lang="it-IT" sz="1400" b="1" dirty="0" err="1">
                <a:solidFill>
                  <a:srgbClr val="737373"/>
                </a:solidFill>
                <a:latin typeface="Arial" panose="020B0604020202020204" pitchFamily="34" charset="0"/>
                <a:cs typeface="Arial" panose="020B0604020202020204" pitchFamily="34" charset="0"/>
              </a:rPr>
              <a:t>Ires</a:t>
            </a:r>
            <a:r>
              <a:rPr lang="it-IT" sz="1400" b="1" dirty="0">
                <a:solidFill>
                  <a:srgbClr val="737373"/>
                </a:solidFill>
                <a:latin typeface="Arial" panose="020B0604020202020204" pitchFamily="34" charset="0"/>
                <a:cs typeface="Arial" panose="020B0604020202020204" pitchFamily="34" charset="0"/>
              </a:rPr>
              <a:t> massimo all’anno di Euro 129.600</a:t>
            </a:r>
            <a:r>
              <a:rPr lang="it-IT" sz="1400" dirty="0">
                <a:solidFill>
                  <a:srgbClr val="737373"/>
                </a:solidFill>
                <a:latin typeface="Arial" panose="020B0604020202020204" pitchFamily="34" charset="0"/>
                <a:cs typeface="Arial" panose="020B0604020202020204" pitchFamily="34" charset="0"/>
              </a:rPr>
              <a:t> (30% x 1.800.000 x 24%); </a:t>
            </a:r>
          </a:p>
          <a:p>
            <a:pPr marL="342900" indent="-342900" algn="just">
              <a:spcBef>
                <a:spcPts val="600"/>
              </a:spcBef>
              <a:buFont typeface="+mj-lt"/>
              <a:buAutoNum type="arabicParenR"/>
            </a:pPr>
            <a:r>
              <a:rPr lang="it-IT" sz="1400" dirty="0">
                <a:solidFill>
                  <a:srgbClr val="737373"/>
                </a:solidFill>
                <a:latin typeface="Arial" panose="020B0604020202020204" pitchFamily="34" charset="0"/>
                <a:cs typeface="Arial" panose="020B0604020202020204" pitchFamily="34" charset="0"/>
              </a:rPr>
              <a:t>L’investimento deve essere mantenuto per </a:t>
            </a:r>
            <a:r>
              <a:rPr lang="it-IT" sz="1400" b="1" dirty="0">
                <a:solidFill>
                  <a:srgbClr val="737373"/>
                </a:solidFill>
                <a:latin typeface="Arial" panose="020B0604020202020204" pitchFamily="34" charset="0"/>
                <a:cs typeface="Arial" panose="020B0604020202020204" pitchFamily="34" charset="0"/>
              </a:rPr>
              <a:t>almeno 3 anni </a:t>
            </a:r>
            <a:r>
              <a:rPr lang="it-IT" sz="1400" dirty="0">
                <a:solidFill>
                  <a:srgbClr val="737373"/>
                </a:solidFill>
                <a:latin typeface="Arial" panose="020B0604020202020204" pitchFamily="34" charset="0"/>
                <a:cs typeface="Arial" panose="020B0604020202020204" pitchFamily="34" charset="0"/>
              </a:rPr>
              <a:t>(2 anni di investimenti effettuati prima del 2015) altrimenti si decade dal beneficio con l’obbligo di restituire quanto detratto maggiorato degli interessi legali; </a:t>
            </a:r>
          </a:p>
          <a:p>
            <a:pPr marL="342900" indent="-342900" algn="just">
              <a:spcBef>
                <a:spcPts val="600"/>
              </a:spcBef>
              <a:buFont typeface="+mj-lt"/>
              <a:buAutoNum type="arabicParenR"/>
            </a:pPr>
            <a:r>
              <a:rPr lang="it-IT" sz="1400" dirty="0">
                <a:solidFill>
                  <a:srgbClr val="737373"/>
                </a:solidFill>
                <a:latin typeface="Arial" panose="020B0604020202020204" pitchFamily="34" charset="0"/>
                <a:cs typeface="Arial" panose="020B0604020202020204" pitchFamily="34" charset="0"/>
              </a:rPr>
              <a:t>Per il riconoscimento dell’agevolazione è necessario che la start up innovativa non riceva complessivamente più di 15 milioni di Euro di investimenti agevolabili negli anni di vigenza del regime agevolativo.</a:t>
            </a:r>
          </a:p>
          <a:p>
            <a:pPr marL="342900" indent="-342900" algn="just">
              <a:spcBef>
                <a:spcPts val="600"/>
              </a:spcBef>
              <a:buFont typeface="+mj-lt"/>
              <a:buAutoNum type="arabicParenR"/>
            </a:pPr>
            <a:endParaRPr lang="it-IT" sz="1300" dirty="0">
              <a:solidFill>
                <a:srgbClr val="737373"/>
              </a:solidFill>
              <a:latin typeface="Arial" panose="020B0604020202020204" pitchFamily="34" charset="0"/>
              <a:cs typeface="Arial" panose="020B0604020202020204" pitchFamily="34" charset="0"/>
            </a:endParaRPr>
          </a:p>
          <a:p>
            <a:pPr marL="342900" indent="-342900" algn="just">
              <a:spcBef>
                <a:spcPts val="600"/>
              </a:spcBef>
              <a:buFont typeface="+mj-lt"/>
              <a:buAutoNum type="arabicParenR"/>
            </a:pPr>
            <a:endParaRPr lang="it-IT" sz="13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63</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84080"/>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821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70350" y="150324"/>
            <a:ext cx="4428872" cy="363201"/>
          </a:xfrm>
          <a:prstGeom prst="rect">
            <a:avLst/>
          </a:prstGeom>
        </p:spPr>
        <p:txBody>
          <a:bodyPr vert="horz" lIns="91440" tIns="45720" rIns="91440" bIns="45720" rtlCol="0" anchor="b">
            <a:normAutofit fontScale="5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a:solidFill>
                  <a:srgbClr val="E86007"/>
                </a:solidFill>
                <a:latin typeface="Arial" panose="020B0604020202020204" pitchFamily="34" charset="0"/>
                <a:cs typeface="Arial" panose="020B0604020202020204" pitchFamily="34" charset="0"/>
              </a:rPr>
              <a:t>Le start up innovative  - </a:t>
            </a:r>
            <a:r>
              <a:rPr lang="en-US" sz="2500" b="1" dirty="0" err="1">
                <a:solidFill>
                  <a:srgbClr val="E86007"/>
                </a:solidFill>
                <a:latin typeface="Arial" panose="020B0604020202020204" pitchFamily="34" charset="0"/>
                <a:cs typeface="Arial" panose="020B0604020202020204" pitchFamily="34" charset="0"/>
              </a:rPr>
              <a:t>investimenti</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agevolabili</a:t>
            </a:r>
            <a:endParaRPr lang="en-US" sz="25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97565" y="583788"/>
            <a:ext cx="8531750" cy="4227787"/>
          </a:xfrm>
          <a:prstGeom prst="rect">
            <a:avLst/>
          </a:prstGeom>
        </p:spPr>
        <p:txBody>
          <a:bodyPr vert="horz"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Sono agevolabili</a:t>
            </a:r>
            <a:r>
              <a:rPr lang="it-IT" sz="1400" dirty="0">
                <a:solidFill>
                  <a:srgbClr val="737373"/>
                </a:solidFill>
                <a:latin typeface="Arial" panose="020B0604020202020204" pitchFamily="34" charset="0"/>
                <a:cs typeface="Arial" panose="020B0604020202020204" pitchFamily="34" charset="0"/>
              </a:rPr>
              <a:t>:</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342900" indent="-342900" algn="just">
              <a:spcBef>
                <a:spcPts val="600"/>
              </a:spcBef>
              <a:buFont typeface="+mj-lt"/>
              <a:buAutoNum type="arabicParenR"/>
            </a:pPr>
            <a:r>
              <a:rPr lang="it-IT" sz="1400" dirty="0">
                <a:solidFill>
                  <a:srgbClr val="737373"/>
                </a:solidFill>
                <a:latin typeface="Arial" panose="020B0604020202020204" pitchFamily="34" charset="0"/>
                <a:cs typeface="Arial" panose="020B0604020202020204" pitchFamily="34" charset="0"/>
              </a:rPr>
              <a:t>Gli investimenti diretti in start up innovative;</a:t>
            </a:r>
          </a:p>
          <a:p>
            <a:pPr marL="342900" indent="-342900" algn="just">
              <a:spcBef>
                <a:spcPts val="600"/>
              </a:spcBef>
              <a:buFont typeface="+mj-lt"/>
              <a:buAutoNum type="arabicParenR"/>
            </a:pPr>
            <a:r>
              <a:rPr lang="it-IT" sz="1400" dirty="0">
                <a:solidFill>
                  <a:srgbClr val="737373"/>
                </a:solidFill>
                <a:latin typeface="Arial" panose="020B0604020202020204" pitchFamily="34" charset="0"/>
                <a:cs typeface="Arial" panose="020B0604020202020204" pitchFamily="34" charset="0"/>
              </a:rPr>
              <a:t>Gli investimenti indiretti in OICR (Organismi di investimento collettivo del risparmio) oppure in altre società di capitali che investono prevalentemente in Start up innovative (c.d. intermediari qualificati);</a:t>
            </a:r>
          </a:p>
          <a:p>
            <a:pPr marL="342900" indent="-342900" algn="just">
              <a:spcBef>
                <a:spcPts val="600"/>
              </a:spcBef>
              <a:buFont typeface="+mj-lt"/>
              <a:buAutoNum type="arabicParenR"/>
            </a:pPr>
            <a:r>
              <a:rPr lang="it-IT" sz="1400" dirty="0">
                <a:solidFill>
                  <a:srgbClr val="737373"/>
                </a:solidFill>
                <a:latin typeface="Arial" panose="020B0604020202020204" pitchFamily="34" charset="0"/>
                <a:cs typeface="Arial" panose="020B0604020202020204" pitchFamily="34" charset="0"/>
              </a:rPr>
              <a:t>I conferimenti in denaro iscritti alla voce del capitale sociale e della riserva da sovrapprezzo delle azioni o quote della start up innovativa. Sono agevolabili sia i conferimenti effettuati in sede di costituzione della start up sia quelli effettuati in sede di aumento del capitale sociale;</a:t>
            </a:r>
          </a:p>
          <a:p>
            <a:pPr marL="342900" indent="-342900" algn="just">
              <a:spcBef>
                <a:spcPts val="600"/>
              </a:spcBef>
              <a:buFont typeface="+mj-lt"/>
              <a:buAutoNum type="arabicParenR"/>
            </a:pPr>
            <a:r>
              <a:rPr lang="it-IT" sz="1400" dirty="0">
                <a:solidFill>
                  <a:srgbClr val="737373"/>
                </a:solidFill>
                <a:latin typeface="Arial" panose="020B0604020202020204" pitchFamily="34" charset="0"/>
                <a:cs typeface="Arial" panose="020B0604020202020204" pitchFamily="34" charset="0"/>
              </a:rPr>
              <a:t>Gli investimenti in quote di OICR che investono prevalentemente in Start up innovative;</a:t>
            </a:r>
          </a:p>
          <a:p>
            <a:pPr marL="342900" indent="-342900" algn="just">
              <a:spcBef>
                <a:spcPts val="600"/>
              </a:spcBef>
              <a:buFont typeface="+mj-lt"/>
              <a:buAutoNum type="arabicParenR"/>
            </a:pPr>
            <a:r>
              <a:rPr lang="it-IT" sz="1400" dirty="0">
                <a:solidFill>
                  <a:srgbClr val="737373"/>
                </a:solidFill>
                <a:latin typeface="Arial" panose="020B0604020202020204" pitchFamily="34" charset="0"/>
                <a:cs typeface="Arial" panose="020B0604020202020204" pitchFamily="34" charset="0"/>
              </a:rPr>
              <a:t>I conferimenti da parte di soggetti che già possiedono partecipazioni sono agevolabili purché siano rispettate cumulativamente le seguenti condizioni:</a:t>
            </a:r>
          </a:p>
          <a:p>
            <a:pPr marL="720725" indent="-363538" algn="just">
              <a:spcBef>
                <a:spcPts val="600"/>
              </a:spcBef>
              <a:buFont typeface="+mj-lt"/>
              <a:buAutoNum type="romanLcPeriod"/>
            </a:pPr>
            <a:r>
              <a:rPr lang="it-IT" sz="1400" dirty="0">
                <a:solidFill>
                  <a:srgbClr val="737373"/>
                </a:solidFill>
                <a:latin typeface="Arial" panose="020B0604020202020204" pitchFamily="34" charset="0"/>
                <a:cs typeface="Arial" panose="020B0604020202020204" pitchFamily="34" charset="0"/>
              </a:rPr>
              <a:t>L’importo totale degli investimenti non superi i 15 milioni di Euro;</a:t>
            </a:r>
          </a:p>
          <a:p>
            <a:pPr marL="720725" indent="-363538" algn="just">
              <a:spcBef>
                <a:spcPts val="600"/>
              </a:spcBef>
              <a:buFont typeface="+mj-lt"/>
              <a:buAutoNum type="romanLcPeriod"/>
            </a:pPr>
            <a:r>
              <a:rPr lang="it-IT" sz="1400" dirty="0">
                <a:solidFill>
                  <a:srgbClr val="737373"/>
                </a:solidFill>
                <a:latin typeface="Arial" panose="020B0604020202020204" pitchFamily="34" charset="0"/>
                <a:cs typeface="Arial" panose="020B0604020202020204" pitchFamily="34" charset="0"/>
              </a:rPr>
              <a:t>La possibilità di investimenti ulteriori sia prevista dal piano aziendale iniziale;</a:t>
            </a:r>
          </a:p>
          <a:p>
            <a:pPr marL="720725" indent="-363538" algn="just">
              <a:spcBef>
                <a:spcPts val="600"/>
              </a:spcBef>
              <a:buFont typeface="+mj-lt"/>
              <a:buAutoNum type="romanLcPeriod"/>
            </a:pPr>
            <a:r>
              <a:rPr lang="it-IT" sz="1400" dirty="0">
                <a:solidFill>
                  <a:srgbClr val="737373"/>
                </a:solidFill>
                <a:latin typeface="Arial" panose="020B0604020202020204" pitchFamily="34" charset="0"/>
                <a:cs typeface="Arial" panose="020B0604020202020204" pitchFamily="34" charset="0"/>
              </a:rPr>
              <a:t>La Start Up non sia collegata ad un’altra impresa.</a:t>
            </a:r>
            <a:endParaRPr lang="it-IT" sz="13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3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3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64</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70766" y="177439"/>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7137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7069" y="174173"/>
            <a:ext cx="4018539" cy="575133"/>
          </a:xfrm>
          <a:prstGeom prst="rect">
            <a:avLst/>
          </a:prstGeom>
        </p:spPr>
        <p:txBody>
          <a:bodyPr vert="horz" lIns="91440" tIns="45720" rIns="91440" bIns="45720" rtlCol="0" anchor="b">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1600" b="1" dirty="0">
                <a:solidFill>
                  <a:srgbClr val="E86007"/>
                </a:solidFill>
                <a:latin typeface="Arial" panose="020B0604020202020204" pitchFamily="34" charset="0"/>
                <a:cs typeface="Arial" panose="020B0604020202020204" pitchFamily="34" charset="0"/>
              </a:rPr>
              <a:t>Le start up innovative  - </a:t>
            </a:r>
            <a:r>
              <a:rPr lang="en-US" sz="1600" b="1" dirty="0" err="1">
                <a:solidFill>
                  <a:srgbClr val="E86007"/>
                </a:solidFill>
                <a:latin typeface="Arial" panose="020B0604020202020204" pitchFamily="34" charset="0"/>
                <a:cs typeface="Arial" panose="020B0604020202020204" pitchFamily="34" charset="0"/>
              </a:rPr>
              <a:t>agevolazioni</a:t>
            </a:r>
            <a:r>
              <a:rPr lang="en-US" sz="1600" b="1" dirty="0">
                <a:solidFill>
                  <a:srgbClr val="E86007"/>
                </a:solidFill>
                <a:latin typeface="Arial" panose="020B0604020202020204" pitchFamily="34" charset="0"/>
                <a:cs typeface="Arial" panose="020B0604020202020204" pitchFamily="34" charset="0"/>
              </a:rPr>
              <a:t> </a:t>
            </a:r>
            <a:r>
              <a:rPr lang="en-US" sz="1600" b="1" dirty="0" err="1">
                <a:solidFill>
                  <a:srgbClr val="E86007"/>
                </a:solidFill>
                <a:latin typeface="Arial" panose="020B0604020202020204" pitchFamily="34" charset="0"/>
                <a:cs typeface="Arial" panose="020B0604020202020204" pitchFamily="34" charset="0"/>
              </a:rPr>
              <a:t>fiscali</a:t>
            </a:r>
            <a:r>
              <a:rPr lang="en-US" sz="1600" b="1" dirty="0">
                <a:solidFill>
                  <a:srgbClr val="E86007"/>
                </a:solidFill>
                <a:latin typeface="Arial" panose="020B0604020202020204" pitchFamily="34" charset="0"/>
                <a:cs typeface="Arial" panose="020B0604020202020204" pitchFamily="34" charset="0"/>
              </a:rPr>
              <a:t> per </a:t>
            </a:r>
            <a:r>
              <a:rPr lang="en-US" sz="1600" b="1" dirty="0" err="1">
                <a:solidFill>
                  <a:srgbClr val="E86007"/>
                </a:solidFill>
                <a:latin typeface="Arial" panose="020B0604020202020204" pitchFamily="34" charset="0"/>
                <a:cs typeface="Arial" panose="020B0604020202020204" pitchFamily="34" charset="0"/>
              </a:rPr>
              <a:t>amministratori</a:t>
            </a:r>
            <a:r>
              <a:rPr lang="en-US" sz="1600" b="1" dirty="0">
                <a:solidFill>
                  <a:srgbClr val="E86007"/>
                </a:solidFill>
                <a:latin typeface="Arial" panose="020B0604020202020204" pitchFamily="34" charset="0"/>
                <a:cs typeface="Arial" panose="020B0604020202020204" pitchFamily="34" charset="0"/>
              </a:rPr>
              <a:t>, </a:t>
            </a:r>
            <a:r>
              <a:rPr lang="en-US" sz="1600" b="1" dirty="0" err="1">
                <a:solidFill>
                  <a:srgbClr val="E86007"/>
                </a:solidFill>
                <a:latin typeface="Arial" panose="020B0604020202020204" pitchFamily="34" charset="0"/>
                <a:cs typeface="Arial" panose="020B0604020202020204" pitchFamily="34" charset="0"/>
              </a:rPr>
              <a:t>dipendenti</a:t>
            </a:r>
            <a:r>
              <a:rPr lang="en-US" sz="1600" b="1" dirty="0">
                <a:solidFill>
                  <a:srgbClr val="E86007"/>
                </a:solidFill>
                <a:latin typeface="Arial" panose="020B0604020202020204" pitchFamily="34" charset="0"/>
                <a:cs typeface="Arial" panose="020B0604020202020204" pitchFamily="34" charset="0"/>
              </a:rPr>
              <a:t> o </a:t>
            </a:r>
            <a:r>
              <a:rPr lang="en-US" sz="1600" b="1" dirty="0" err="1">
                <a:solidFill>
                  <a:srgbClr val="E86007"/>
                </a:solidFill>
                <a:latin typeface="Arial" panose="020B0604020202020204" pitchFamily="34" charset="0"/>
                <a:cs typeface="Arial" panose="020B0604020202020204" pitchFamily="34" charset="0"/>
              </a:rPr>
              <a:t>collaboratori</a:t>
            </a:r>
            <a:endParaRPr lang="en-US" sz="16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97565" y="806609"/>
            <a:ext cx="8531750" cy="3947666"/>
          </a:xfrm>
          <a:prstGeom prst="rect">
            <a:avLst/>
          </a:prstGeom>
        </p:spPr>
        <p:txBody>
          <a:bodyPr vert="horz"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Gli strumenti finanziari </a:t>
            </a:r>
            <a:r>
              <a:rPr lang="it-IT" sz="1400" dirty="0">
                <a:solidFill>
                  <a:srgbClr val="737373"/>
                </a:solidFill>
                <a:latin typeface="Arial" panose="020B0604020202020204" pitchFamily="34" charset="0"/>
                <a:cs typeface="Arial" panose="020B0604020202020204" pitchFamily="34" charset="0"/>
              </a:rPr>
              <a:t>assegnati, a titolo di remunerazione, a dipendenti, collaboratori continuativi e amministratori di Start Up innovative non concorrono a formare il reddito imponibile. L’esenzione opera </a:t>
            </a:r>
            <a:r>
              <a:rPr lang="it-IT" sz="1400" b="1" dirty="0">
                <a:solidFill>
                  <a:srgbClr val="737373"/>
                </a:solidFill>
                <a:latin typeface="Arial" panose="020B0604020202020204" pitchFamily="34" charset="0"/>
                <a:cs typeface="Arial" panose="020B0604020202020204" pitchFamily="34" charset="0"/>
              </a:rPr>
              <a:t>sia ai fini fiscali che contributivi.</a:t>
            </a: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Deroga al principio di onnicomprensività dell’art. 51 del TUIR secondo il quale tutte le somme e i valori in genere percepiti in relazione al rapporto di lavoro costituiscono reddito.  </a:t>
            </a:r>
          </a:p>
          <a:p>
            <a:pPr marL="0" indent="0" algn="just">
              <a:spcBef>
                <a:spcPts val="600"/>
              </a:spcBef>
              <a:buNone/>
            </a:pPr>
            <a:r>
              <a:rPr lang="it-IT" sz="1300" b="1" dirty="0">
                <a:solidFill>
                  <a:srgbClr val="737373"/>
                </a:solidFill>
                <a:latin typeface="Arial" panose="020B0604020202020204" pitchFamily="34" charset="0"/>
                <a:cs typeface="Arial" panose="020B0604020202020204" pitchFamily="34" charset="0"/>
              </a:rPr>
              <a:t>Per il riconoscimento dell’agevolazione</a:t>
            </a:r>
            <a:r>
              <a:rPr lang="it-IT" sz="1300" dirty="0">
                <a:solidFill>
                  <a:srgbClr val="737373"/>
                </a:solidFill>
                <a:latin typeface="Arial" panose="020B0604020202020204" pitchFamily="34" charset="0"/>
                <a:cs typeface="Arial" panose="020B0604020202020204" pitchFamily="34" charset="0"/>
              </a:rPr>
              <a:t> gli strumenti finanziari devono soddisfare le seguenti condizioni:</a:t>
            </a:r>
          </a:p>
          <a:p>
            <a:pPr marL="342900" indent="-342900" algn="just">
              <a:spcBef>
                <a:spcPts val="600"/>
              </a:spcBef>
              <a:buFont typeface="+mj-lt"/>
              <a:buAutoNum type="arabicParenR"/>
            </a:pPr>
            <a:r>
              <a:rPr lang="it-IT" sz="1300" dirty="0">
                <a:solidFill>
                  <a:srgbClr val="737373"/>
                </a:solidFill>
                <a:latin typeface="Arial" panose="020B0604020202020204" pitchFamily="34" charset="0"/>
                <a:cs typeface="Arial" panose="020B0604020202020204" pitchFamily="34" charset="0"/>
              </a:rPr>
              <a:t>Devono essere emessi dalla </a:t>
            </a:r>
            <a:r>
              <a:rPr lang="it-IT" sz="1200" dirty="0">
                <a:solidFill>
                  <a:srgbClr val="737373"/>
                </a:solidFill>
                <a:latin typeface="Arial" panose="020B0604020202020204" pitchFamily="34" charset="0"/>
                <a:cs typeface="Arial" panose="020B0604020202020204" pitchFamily="34" charset="0"/>
              </a:rPr>
              <a:t>Start Up </a:t>
            </a:r>
            <a:r>
              <a:rPr lang="it-IT" sz="1300" dirty="0">
                <a:solidFill>
                  <a:srgbClr val="737373"/>
                </a:solidFill>
                <a:latin typeface="Arial" panose="020B0604020202020204" pitchFamily="34" charset="0"/>
                <a:cs typeface="Arial" panose="020B0604020202020204" pitchFamily="34" charset="0"/>
              </a:rPr>
              <a:t>innovativa con la quale il beneficiario intrattiene rapporto di lavoro oppure da soggetti direttamente controllati da una </a:t>
            </a:r>
            <a:r>
              <a:rPr lang="it-IT" sz="1400" dirty="0">
                <a:solidFill>
                  <a:srgbClr val="737373"/>
                </a:solidFill>
                <a:latin typeface="Arial" panose="020B0604020202020204" pitchFamily="34" charset="0"/>
                <a:cs typeface="Arial" panose="020B0604020202020204" pitchFamily="34" charset="0"/>
              </a:rPr>
              <a:t>Start Up </a:t>
            </a:r>
            <a:r>
              <a:rPr lang="it-IT" sz="1300" dirty="0">
                <a:solidFill>
                  <a:srgbClr val="737373"/>
                </a:solidFill>
                <a:latin typeface="Arial" panose="020B0604020202020204" pitchFamily="34" charset="0"/>
                <a:cs typeface="Arial" panose="020B0604020202020204" pitchFamily="34" charset="0"/>
              </a:rPr>
              <a:t>innovativa;</a:t>
            </a:r>
          </a:p>
          <a:p>
            <a:pPr marL="342900" indent="-342900" algn="just">
              <a:spcBef>
                <a:spcPts val="600"/>
              </a:spcBef>
              <a:buFont typeface="+mj-lt"/>
              <a:buAutoNum type="arabicParenR"/>
            </a:pPr>
            <a:r>
              <a:rPr lang="it-IT" sz="1300" dirty="0">
                <a:solidFill>
                  <a:srgbClr val="737373"/>
                </a:solidFill>
                <a:latin typeface="Arial" panose="020B0604020202020204" pitchFamily="34" charset="0"/>
                <a:cs typeface="Arial" panose="020B0604020202020204" pitchFamily="34" charset="0"/>
              </a:rPr>
              <a:t>Devono essere assegnati durante il periodo di applicazione della disciplina speciale delle </a:t>
            </a:r>
            <a:r>
              <a:rPr lang="it-IT" sz="1400" dirty="0">
                <a:solidFill>
                  <a:srgbClr val="737373"/>
                </a:solidFill>
                <a:latin typeface="Arial" panose="020B0604020202020204" pitchFamily="34" charset="0"/>
                <a:cs typeface="Arial" panose="020B0604020202020204" pitchFamily="34" charset="0"/>
              </a:rPr>
              <a:t>Start Up innovative</a:t>
            </a:r>
            <a:r>
              <a:rPr lang="it-IT" sz="1300" dirty="0">
                <a:solidFill>
                  <a:srgbClr val="737373"/>
                </a:solidFill>
                <a:latin typeface="Arial" panose="020B0604020202020204" pitchFamily="34" charset="0"/>
                <a:cs typeface="Arial" panose="020B0604020202020204" pitchFamily="34" charset="0"/>
              </a:rPr>
              <a:t>;</a:t>
            </a:r>
          </a:p>
          <a:p>
            <a:pPr marL="342900" indent="-342900" algn="just">
              <a:spcBef>
                <a:spcPts val="600"/>
              </a:spcBef>
              <a:buFont typeface="+mj-lt"/>
              <a:buAutoNum type="arabicParenR"/>
            </a:pPr>
            <a:r>
              <a:rPr lang="it-IT" sz="1300" dirty="0">
                <a:solidFill>
                  <a:srgbClr val="737373"/>
                </a:solidFill>
                <a:latin typeface="Arial" panose="020B0604020202020204" pitchFamily="34" charset="0"/>
                <a:cs typeface="Arial" panose="020B0604020202020204" pitchFamily="34" charset="0"/>
              </a:rPr>
              <a:t>Non devono essere riacquistati dalle Start Up innovative, società emittente o da qualsiasi altro soggetto che direttamente controlla o è controllato dallo stesso soggetto che controlla la Start Up innovativa</a:t>
            </a:r>
            <a:r>
              <a:rPr lang="it-IT" sz="1400" dirty="0">
                <a:solidFill>
                  <a:srgbClr val="737373"/>
                </a:solidFill>
                <a:latin typeface="Arial" panose="020B0604020202020204" pitchFamily="34" charset="0"/>
                <a:cs typeface="Arial" panose="020B0604020202020204" pitchFamily="34" charset="0"/>
              </a:rPr>
              <a:t>. </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La cessione degli strumenti finanziari a soggetti terzi assume rilevanza quale </a:t>
            </a:r>
            <a:r>
              <a:rPr lang="it-IT" sz="1400" b="1" dirty="0">
                <a:solidFill>
                  <a:srgbClr val="737373"/>
                </a:solidFill>
                <a:latin typeface="Arial" panose="020B0604020202020204" pitchFamily="34" charset="0"/>
                <a:cs typeface="Arial" panose="020B0604020202020204" pitchFamily="34" charset="0"/>
              </a:rPr>
              <a:t>reddito diverso </a:t>
            </a:r>
            <a:r>
              <a:rPr lang="it-IT" sz="1400" b="1" i="1" dirty="0">
                <a:solidFill>
                  <a:srgbClr val="737373"/>
                </a:solidFill>
                <a:latin typeface="Arial" panose="020B0604020202020204" pitchFamily="34" charset="0"/>
                <a:cs typeface="Arial" panose="020B0604020202020204" pitchFamily="34" charset="0"/>
              </a:rPr>
              <a:t>ex</a:t>
            </a:r>
            <a:r>
              <a:rPr lang="it-IT" sz="1400" b="1" dirty="0">
                <a:solidFill>
                  <a:srgbClr val="737373"/>
                </a:solidFill>
                <a:latin typeface="Arial" panose="020B0604020202020204" pitchFamily="34" charset="0"/>
                <a:cs typeface="Arial" panose="020B0604020202020204" pitchFamily="34" charset="0"/>
              </a:rPr>
              <a:t> art. 67 TUIR.</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Tale regime si applica anche agli strumenti finanziari assegnati come «corrispettivo» ad altre categorie di soggetti (es. professionisti) in cambio </a:t>
            </a:r>
            <a:r>
              <a:rPr lang="it-IT" sz="1400" b="1" dirty="0">
                <a:solidFill>
                  <a:srgbClr val="737373"/>
                </a:solidFill>
                <a:latin typeface="Arial" panose="020B0604020202020204" pitchFamily="34" charset="0"/>
                <a:cs typeface="Arial" panose="020B0604020202020204" pitchFamily="34" charset="0"/>
              </a:rPr>
              <a:t>dell’apporto di opere e servizi altamente qualificati </a:t>
            </a:r>
            <a:r>
              <a:rPr lang="it-IT" sz="1400" dirty="0">
                <a:solidFill>
                  <a:srgbClr val="737373"/>
                </a:solidFill>
                <a:latin typeface="Arial" panose="020B0604020202020204" pitchFamily="34" charset="0"/>
                <a:cs typeface="Arial" panose="020B0604020202020204" pitchFamily="34" charset="0"/>
              </a:rPr>
              <a:t>a favore della Start Up innovativa. La regola della non imponibilità si applica anche quando l’apporto ha per oggetto </a:t>
            </a:r>
            <a:r>
              <a:rPr lang="it-IT" sz="1400" b="1" dirty="0">
                <a:solidFill>
                  <a:srgbClr val="737373"/>
                </a:solidFill>
                <a:latin typeface="Arial" panose="020B0604020202020204" pitchFamily="34" charset="0"/>
                <a:cs typeface="Arial" panose="020B0604020202020204" pitchFamily="34" charset="0"/>
              </a:rPr>
              <a:t>crediti</a:t>
            </a:r>
            <a:r>
              <a:rPr lang="it-IT" sz="1400" dirty="0">
                <a:solidFill>
                  <a:srgbClr val="737373"/>
                </a:solidFill>
                <a:latin typeface="Arial" panose="020B0604020202020204" pitchFamily="34" charset="0"/>
                <a:cs typeface="Arial" panose="020B0604020202020204" pitchFamily="34" charset="0"/>
              </a:rPr>
              <a:t> maturati a fronte di opere e servizi resi a favore della Start Up innovativa.</a:t>
            </a:r>
            <a:endParaRPr lang="it-IT" sz="13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300" dirty="0">
              <a:solidFill>
                <a:srgbClr val="737373"/>
              </a:solidFill>
              <a:latin typeface="Arial" panose="020B0604020202020204" pitchFamily="34" charset="0"/>
              <a:cs typeface="Arial" panose="020B0604020202020204" pitchFamily="34" charset="0"/>
            </a:endParaRP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65</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70766" y="177439"/>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
        <p:nvSpPr>
          <p:cNvPr id="2" name="Freccia a destra 1">
            <a:extLst>
              <a:ext uri="{FF2B5EF4-FFF2-40B4-BE49-F238E27FC236}">
                <a16:creationId xmlns:a16="http://schemas.microsoft.com/office/drawing/2014/main" id="{90D42B8A-3C7E-40B3-A8F6-4D95DF5FBB82}"/>
              </a:ext>
            </a:extLst>
          </p:cNvPr>
          <p:cNvSpPr/>
          <p:nvPr/>
        </p:nvSpPr>
        <p:spPr>
          <a:xfrm rot="5400000">
            <a:off x="4387503" y="1138480"/>
            <a:ext cx="368991" cy="588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19597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347069" y="174173"/>
            <a:ext cx="4018539" cy="57513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1600" b="1" dirty="0">
                <a:solidFill>
                  <a:srgbClr val="E86007"/>
                </a:solidFill>
                <a:latin typeface="Arial" panose="020B0604020202020204" pitchFamily="34" charset="0"/>
                <a:cs typeface="Arial" panose="020B0604020202020204" pitchFamily="34" charset="0"/>
              </a:rPr>
              <a:t>Le start up innovative  - </a:t>
            </a:r>
            <a:r>
              <a:rPr lang="en-US" sz="1600" b="1" dirty="0" err="1">
                <a:solidFill>
                  <a:srgbClr val="E86007"/>
                </a:solidFill>
                <a:latin typeface="Arial" panose="020B0604020202020204" pitchFamily="34" charset="0"/>
                <a:cs typeface="Arial" panose="020B0604020202020204" pitchFamily="34" charset="0"/>
              </a:rPr>
              <a:t>cessione</a:t>
            </a:r>
            <a:r>
              <a:rPr lang="en-US" sz="1600" b="1" dirty="0">
                <a:solidFill>
                  <a:srgbClr val="E86007"/>
                </a:solidFill>
                <a:latin typeface="Arial" panose="020B0604020202020204" pitchFamily="34" charset="0"/>
                <a:cs typeface="Arial" panose="020B0604020202020204" pitchFamily="34" charset="0"/>
              </a:rPr>
              <a:t> </a:t>
            </a:r>
            <a:r>
              <a:rPr lang="en-US" sz="1600" b="1" dirty="0" err="1">
                <a:solidFill>
                  <a:srgbClr val="E86007"/>
                </a:solidFill>
                <a:latin typeface="Arial" panose="020B0604020202020204" pitchFamily="34" charset="0"/>
                <a:cs typeface="Arial" panose="020B0604020202020204" pitchFamily="34" charset="0"/>
              </a:rPr>
              <a:t>delle</a:t>
            </a:r>
            <a:r>
              <a:rPr lang="en-US" sz="1600" b="1" dirty="0">
                <a:solidFill>
                  <a:srgbClr val="E86007"/>
                </a:solidFill>
                <a:latin typeface="Arial" panose="020B0604020202020204" pitchFamily="34" charset="0"/>
                <a:cs typeface="Arial" panose="020B0604020202020204" pitchFamily="34" charset="0"/>
              </a:rPr>
              <a:t> </a:t>
            </a:r>
            <a:r>
              <a:rPr lang="en-US" sz="1600" b="1" dirty="0" err="1">
                <a:solidFill>
                  <a:srgbClr val="E86007"/>
                </a:solidFill>
                <a:latin typeface="Arial" panose="020B0604020202020204" pitchFamily="34" charset="0"/>
                <a:cs typeface="Arial" panose="020B0604020202020204" pitchFamily="34" charset="0"/>
              </a:rPr>
              <a:t>perdite</a:t>
            </a:r>
            <a:endParaRPr lang="en-US" sz="16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97565" y="806609"/>
            <a:ext cx="8531750" cy="3947666"/>
          </a:xfrm>
          <a:prstGeom prst="rect">
            <a:avLst/>
          </a:prstGeom>
        </p:spPr>
        <p:txBody>
          <a:bodyPr vert="horz"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Possibilità per le Start Up di cedere, dietro remunerazione, le proprie perdite a società quotate (c.d. società sponsor) che hanno nelle stesse Start Up partecipazioni almeno pari al 20% del capitale sociale. </a:t>
            </a:r>
            <a:endParaRPr lang="it-IT" sz="1300"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Le perdite cedibili sono quelle realizzate nei primi tre periodi d’imposta e devono essere cedute per il loro intero ammontare.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 perdita relativa ad un periodo d’imposta (es. 2017) è utilizzabile da parte della società sponsor in diminuzione del reddito dello stesso periodo (2017) con possibilità di riporto in avanti in caso di incapienza.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 società sponsor deve remunerare la Start Up del vantaggio ricevuto mediante il pagamento di un corrispettivo, calcolato applicando alle perdite trasferite l’aliquota </a:t>
            </a:r>
            <a:r>
              <a:rPr lang="it-IT" sz="1400" dirty="0" err="1">
                <a:solidFill>
                  <a:srgbClr val="737373"/>
                </a:solidFill>
                <a:latin typeface="Arial" panose="020B0604020202020204" pitchFamily="34" charset="0"/>
                <a:cs typeface="Arial" panose="020B0604020202020204" pitchFamily="34" charset="0"/>
              </a:rPr>
              <a:t>Ires</a:t>
            </a:r>
            <a:r>
              <a:rPr lang="it-IT" sz="1400" dirty="0">
                <a:solidFill>
                  <a:srgbClr val="737373"/>
                </a:solidFill>
                <a:latin typeface="Arial" panose="020B0604020202020204" pitchFamily="34" charset="0"/>
                <a:cs typeface="Arial" panose="020B0604020202020204" pitchFamily="34" charset="0"/>
              </a:rPr>
              <a:t> relativa al periodo d’imposta cui si riferiscono le perdite. Il pagamento deve avvenire entro 30 giorni dal termine di versamento del saldo </a:t>
            </a:r>
            <a:r>
              <a:rPr lang="it-IT" sz="1400" dirty="0" err="1">
                <a:solidFill>
                  <a:srgbClr val="737373"/>
                </a:solidFill>
                <a:latin typeface="Arial" panose="020B0604020202020204" pitchFamily="34" charset="0"/>
                <a:cs typeface="Arial" panose="020B0604020202020204" pitchFamily="34" charset="0"/>
              </a:rPr>
              <a:t>Ires</a:t>
            </a:r>
            <a:r>
              <a:rPr lang="it-IT" sz="1400" dirty="0">
                <a:solidFill>
                  <a:srgbClr val="737373"/>
                </a:solidFill>
                <a:latin typeface="Arial" panose="020B0604020202020204" pitchFamily="34" charset="0"/>
                <a:cs typeface="Arial" panose="020B0604020202020204" pitchFamily="34" charset="0"/>
              </a:rPr>
              <a:t> relativo al periodo d’imposta per il quale è stata utilizzata la perdita.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 cessione deve avvenire con le stesse modalità previste per la cessione del credito d’imposta </a:t>
            </a:r>
            <a:r>
              <a:rPr lang="it-IT" sz="1400" i="1" dirty="0">
                <a:solidFill>
                  <a:srgbClr val="737373"/>
                </a:solidFill>
                <a:latin typeface="Arial" panose="020B0604020202020204" pitchFamily="34" charset="0"/>
                <a:cs typeface="Arial" panose="020B0604020202020204" pitchFamily="34" charset="0"/>
              </a:rPr>
              <a:t>ex</a:t>
            </a:r>
            <a:r>
              <a:rPr lang="it-IT" sz="1400" dirty="0">
                <a:solidFill>
                  <a:srgbClr val="737373"/>
                </a:solidFill>
                <a:latin typeface="Arial" panose="020B0604020202020204" pitchFamily="34" charset="0"/>
                <a:cs typeface="Arial" panose="020B0604020202020204" pitchFamily="34" charset="0"/>
              </a:rPr>
              <a:t> art. 43 </a:t>
            </a:r>
            <a:r>
              <a:rPr lang="it-IT" sz="1400" i="1" dirty="0">
                <a:solidFill>
                  <a:srgbClr val="737373"/>
                </a:solidFill>
                <a:latin typeface="Arial" panose="020B0604020202020204" pitchFamily="34" charset="0"/>
                <a:cs typeface="Arial" panose="020B0604020202020204" pitchFamily="34" charset="0"/>
              </a:rPr>
              <a:t>bis </a:t>
            </a:r>
            <a:r>
              <a:rPr lang="it-IT" sz="1400" dirty="0">
                <a:solidFill>
                  <a:srgbClr val="737373"/>
                </a:solidFill>
                <a:latin typeface="Arial" panose="020B0604020202020204" pitchFamily="34" charset="0"/>
                <a:cs typeface="Arial" panose="020B0604020202020204" pitchFamily="34" charset="0"/>
              </a:rPr>
              <a:t>del D.P.R. n. 60/1973, mediante atto pubblico o scrittura privata autenticata dal notaio, con notifica </a:t>
            </a:r>
            <a:r>
              <a:rPr lang="it-IT" sz="1400" dirty="0" err="1">
                <a:solidFill>
                  <a:srgbClr val="737373"/>
                </a:solidFill>
                <a:latin typeface="Arial" panose="020B0604020202020204" pitchFamily="34" charset="0"/>
                <a:cs typeface="Arial" panose="020B0604020202020204" pitchFamily="34" charset="0"/>
              </a:rPr>
              <a:t>all’AdE</a:t>
            </a:r>
            <a:r>
              <a:rPr lang="it-IT" sz="1400" dirty="0">
                <a:solidFill>
                  <a:srgbClr val="737373"/>
                </a:solidFill>
                <a:latin typeface="Arial" panose="020B0604020202020204" pitchFamily="34" charset="0"/>
                <a:cs typeface="Arial" panose="020B0604020202020204" pitchFamily="34" charset="0"/>
              </a:rPr>
              <a:t> e deve perfezionarsi entro il termine di presentazione della dichiarazione relativa al periodo d’imposta in cui le perdite vengono utilizzate. </a:t>
            </a:r>
          </a:p>
          <a:p>
            <a:pPr algn="just">
              <a:spcBef>
                <a:spcPts val="600"/>
              </a:spcBef>
            </a:pPr>
            <a:r>
              <a:rPr lang="it-IT" sz="1400" dirty="0">
                <a:solidFill>
                  <a:srgbClr val="737373"/>
                </a:solidFill>
                <a:latin typeface="Arial" panose="020B0604020202020204" pitchFamily="34" charset="0"/>
                <a:cs typeface="Arial" panose="020B0604020202020204" pitchFamily="34" charset="0"/>
              </a:rPr>
              <a:t>L’Agevolazione non è compatibile con i regimi di trasparenza fiscale e consolidato. </a:t>
            </a: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66</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70766" y="177439"/>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341912" y="4786217"/>
            <a:ext cx="306000" cy="243507"/>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76994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668FE70-AC18-9141-8825-AFFC494C2D8A}"/>
              </a:ext>
            </a:extLst>
          </p:cNvPr>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ontent Placeholder 2">
            <a:extLst>
              <a:ext uri="{FF2B5EF4-FFF2-40B4-BE49-F238E27FC236}">
                <a16:creationId xmlns:a16="http://schemas.microsoft.com/office/drawing/2014/main" id="{2A19E42E-9F68-8541-B2AF-46019A633EB4}"/>
              </a:ext>
            </a:extLst>
          </p:cNvPr>
          <p:cNvSpPr txBox="1">
            <a:spLocks/>
          </p:cNvSpPr>
          <p:nvPr/>
        </p:nvSpPr>
        <p:spPr>
          <a:xfrm>
            <a:off x="452443" y="4069582"/>
            <a:ext cx="8440348" cy="1274375"/>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it-IT" sz="1200" b="1" dirty="0">
                <a:solidFill>
                  <a:schemeClr val="bg1"/>
                </a:solidFill>
                <a:latin typeface="Arial" panose="020B0604020202020204" pitchFamily="34" charset="0"/>
                <a:cs typeface="Arial" panose="020B0604020202020204" pitchFamily="34" charset="0"/>
              </a:rPr>
              <a:t>LED </a:t>
            </a:r>
            <a:r>
              <a:rPr lang="it-IT" sz="1200" b="1" dirty="0" err="1">
                <a:solidFill>
                  <a:schemeClr val="bg1"/>
                </a:solidFill>
                <a:latin typeface="Arial" panose="020B0604020202020204" pitchFamily="34" charset="0"/>
                <a:cs typeface="Arial" panose="020B0604020202020204" pitchFamily="34" charset="0"/>
              </a:rPr>
              <a:t>Taxand</a:t>
            </a:r>
            <a:r>
              <a:rPr lang="it-IT" sz="1200" b="1" dirty="0">
                <a:solidFill>
                  <a:schemeClr val="bg1"/>
                </a:solidFill>
                <a:latin typeface="Arial" panose="020B0604020202020204" pitchFamily="34" charset="0"/>
                <a:cs typeface="Arial" panose="020B0604020202020204" pitchFamily="34" charset="0"/>
              </a:rPr>
              <a:t> Studio Legale Tributario </a:t>
            </a:r>
            <a:r>
              <a:rPr lang="it-IT" sz="1200" dirty="0">
                <a:solidFill>
                  <a:schemeClr val="bg1"/>
                </a:solidFill>
                <a:latin typeface="Arial" panose="020B0604020202020204" pitchFamily="34" charset="0"/>
                <a:cs typeface="Arial" panose="020B0604020202020204" pitchFamily="34" charset="0"/>
              </a:rPr>
              <a:t>- Via Dante, 16 – 20121 Milan</a:t>
            </a:r>
          </a:p>
          <a:p>
            <a:pPr marL="0" indent="0" algn="ctr">
              <a:lnSpc>
                <a:spcPct val="100000"/>
              </a:lnSpc>
              <a:buNone/>
            </a:pPr>
            <a:r>
              <a:rPr lang="it-IT" sz="1200" dirty="0" err="1">
                <a:solidFill>
                  <a:schemeClr val="bg1"/>
                </a:solidFill>
                <a:latin typeface="Arial" panose="020B0604020202020204" pitchFamily="34" charset="0"/>
                <a:cs typeface="Arial" panose="020B0604020202020204" pitchFamily="34" charset="0"/>
              </a:rPr>
              <a:t>tel</a:t>
            </a:r>
            <a:r>
              <a:rPr lang="it-IT" sz="1200" dirty="0">
                <a:solidFill>
                  <a:schemeClr val="bg1"/>
                </a:solidFill>
                <a:latin typeface="Arial" panose="020B0604020202020204" pitchFamily="34" charset="0"/>
                <a:cs typeface="Arial" panose="020B0604020202020204" pitchFamily="34" charset="0"/>
              </a:rPr>
              <a:t>: +39 02 494864 - fax: +39 02 494864864</a:t>
            </a:r>
          </a:p>
          <a:p>
            <a:pPr marL="0" indent="0" algn="ctr">
              <a:lnSpc>
                <a:spcPct val="100000"/>
              </a:lnSpc>
              <a:buNone/>
            </a:pPr>
            <a:r>
              <a:rPr lang="it-IT" sz="1200" dirty="0">
                <a:solidFill>
                  <a:schemeClr val="bg1"/>
                </a:solidFill>
                <a:latin typeface="Arial" panose="020B0604020202020204" pitchFamily="34" charset="0"/>
                <a:cs typeface="Arial" panose="020B0604020202020204" pitchFamily="34" charset="0"/>
              </a:rPr>
              <a:t> email: </a:t>
            </a:r>
            <a:r>
              <a:rPr lang="it-IT" sz="1200" dirty="0" err="1">
                <a:solidFill>
                  <a:schemeClr val="bg1"/>
                </a:solidFill>
                <a:latin typeface="Arial" panose="020B0604020202020204" pitchFamily="34" charset="0"/>
                <a:cs typeface="Arial" panose="020B0604020202020204" pitchFamily="34" charset="0"/>
              </a:rPr>
              <a:t>studiomi@led-taxand.it</a:t>
            </a:r>
            <a:r>
              <a:rPr lang="it-IT" sz="1200" dirty="0">
                <a:solidFill>
                  <a:schemeClr val="bg1"/>
                </a:solidFill>
                <a:latin typeface="Arial" panose="020B0604020202020204" pitchFamily="34" charset="0"/>
                <a:cs typeface="Arial" panose="020B0604020202020204" pitchFamily="34" charset="0"/>
              </a:rPr>
              <a:t> - PEC: </a:t>
            </a:r>
            <a:r>
              <a:rPr lang="it-IT" sz="1200" dirty="0" err="1">
                <a:solidFill>
                  <a:schemeClr val="bg1"/>
                </a:solidFill>
                <a:latin typeface="Arial" panose="020B0604020202020204" pitchFamily="34" charset="0"/>
                <a:cs typeface="Arial" panose="020B0604020202020204" pitchFamily="34" charset="0"/>
              </a:rPr>
              <a:t>led-taxand@legalmail.it</a:t>
            </a:r>
            <a:r>
              <a:rPr lang="it-IT" sz="1200" dirty="0">
                <a:solidFill>
                  <a:schemeClr val="bg1"/>
                </a:solidFill>
                <a:latin typeface="Arial" panose="020B0604020202020204" pitchFamily="34" charset="0"/>
                <a:cs typeface="Arial" panose="020B0604020202020204" pitchFamily="34" charset="0"/>
              </a:rPr>
              <a:t> - </a:t>
            </a:r>
            <a:r>
              <a:rPr lang="it-IT" sz="1200" dirty="0" err="1">
                <a:solidFill>
                  <a:schemeClr val="bg1"/>
                </a:solidFill>
                <a:latin typeface="Arial" panose="020B0604020202020204" pitchFamily="34" charset="0"/>
                <a:cs typeface="Arial" panose="020B0604020202020204" pitchFamily="34" charset="0"/>
              </a:rPr>
              <a:t>www.led-taxand.it</a:t>
            </a:r>
            <a:endParaRPr lang="it-IT" sz="1200" dirty="0">
              <a:solidFill>
                <a:schemeClr val="bg1"/>
              </a:solidFill>
              <a:latin typeface="Arial" panose="020B0604020202020204" pitchFamily="34" charset="0"/>
              <a:cs typeface="Arial" panose="020B0604020202020204" pitchFamily="34" charset="0"/>
            </a:endParaRPr>
          </a:p>
        </p:txBody>
      </p:sp>
      <p:pic>
        <p:nvPicPr>
          <p:cNvPr id="5" name="Immagine 4">
            <a:extLst>
              <a:ext uri="{FF2B5EF4-FFF2-40B4-BE49-F238E27FC236}">
                <a16:creationId xmlns:a16="http://schemas.microsoft.com/office/drawing/2014/main" id="{801AFCF6-4B5F-BC44-B320-AA1C5B51813E}"/>
              </a:ext>
            </a:extLst>
          </p:cNvPr>
          <p:cNvPicPr>
            <a:picLocks noChangeAspect="1"/>
          </p:cNvPicPr>
          <p:nvPr/>
        </p:nvPicPr>
        <p:blipFill>
          <a:blip r:embed="rId2"/>
          <a:stretch>
            <a:fillRect/>
          </a:stretch>
        </p:blipFill>
        <p:spPr>
          <a:xfrm>
            <a:off x="3994220" y="439891"/>
            <a:ext cx="1155560" cy="919565"/>
          </a:xfrm>
          <a:prstGeom prst="rect">
            <a:avLst/>
          </a:prstGeom>
        </p:spPr>
      </p:pic>
      <p:sp>
        <p:nvSpPr>
          <p:cNvPr id="6" name="Rettangolo 5">
            <a:extLst>
              <a:ext uri="{FF2B5EF4-FFF2-40B4-BE49-F238E27FC236}">
                <a16:creationId xmlns:a16="http://schemas.microsoft.com/office/drawing/2014/main" id="{18B4F51E-E8CD-0D45-A7C4-BE7B211B00D7}"/>
              </a:ext>
            </a:extLst>
          </p:cNvPr>
          <p:cNvSpPr/>
          <p:nvPr/>
        </p:nvSpPr>
        <p:spPr>
          <a:xfrm>
            <a:off x="0" y="1854766"/>
            <a:ext cx="9144000" cy="1352406"/>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xtBox 3">
            <a:extLst>
              <a:ext uri="{FF2B5EF4-FFF2-40B4-BE49-F238E27FC236}">
                <a16:creationId xmlns:a16="http://schemas.microsoft.com/office/drawing/2014/main" id="{97915B23-C43F-D64C-857B-ED2B541D40F5}"/>
              </a:ext>
            </a:extLst>
          </p:cNvPr>
          <p:cNvSpPr txBox="1"/>
          <p:nvPr/>
        </p:nvSpPr>
        <p:spPr>
          <a:xfrm>
            <a:off x="4012508" y="1693407"/>
            <a:ext cx="5604450" cy="583878"/>
          </a:xfrm>
          <a:prstGeom prst="rect">
            <a:avLst/>
          </a:prstGeom>
          <a:noFill/>
        </p:spPr>
        <p:txBody>
          <a:bodyPr wrap="square">
            <a:spAutoFit/>
          </a:bodyPr>
          <a:lstStyle/>
          <a:p>
            <a:pPr defTabSz="1828434" eaLnBrk="1" fontAlgn="auto" hangingPunct="1">
              <a:lnSpc>
                <a:spcPct val="150000"/>
              </a:lnSpc>
              <a:spcBef>
                <a:spcPts val="0"/>
              </a:spcBef>
              <a:spcAft>
                <a:spcPts val="0"/>
              </a:spcAft>
              <a:defRPr/>
            </a:pPr>
            <a:r>
              <a:rPr lang="en-US" sz="2400" b="1" dirty="0">
                <a:solidFill>
                  <a:srgbClr val="000000"/>
                </a:solidFill>
                <a:latin typeface="Arial" panose="020B0604020202020204" pitchFamily="34" charset="0"/>
                <a:ea typeface="Montserrat" charset="0"/>
                <a:cs typeface="Arial" panose="020B0604020202020204" pitchFamily="34" charset="0"/>
              </a:rPr>
              <a:t>Grazie per </a:t>
            </a:r>
            <a:r>
              <a:rPr lang="en-US" sz="2400" b="1" dirty="0" err="1">
                <a:solidFill>
                  <a:srgbClr val="000000"/>
                </a:solidFill>
                <a:latin typeface="Arial" panose="020B0604020202020204" pitchFamily="34" charset="0"/>
                <a:ea typeface="Montserrat" charset="0"/>
                <a:cs typeface="Arial" panose="020B0604020202020204" pitchFamily="34" charset="0"/>
              </a:rPr>
              <a:t>l’attenzione</a:t>
            </a:r>
            <a:endParaRPr lang="en-US" sz="2400" b="1" dirty="0">
              <a:solidFill>
                <a:srgbClr val="000000"/>
              </a:solidFill>
              <a:latin typeface="Arial" panose="020B0604020202020204" pitchFamily="34" charset="0"/>
              <a:ea typeface="Montserrat" charset="0"/>
              <a:cs typeface="Arial" panose="020B0604020202020204" pitchFamily="34" charset="0"/>
            </a:endParaRPr>
          </a:p>
        </p:txBody>
      </p:sp>
      <p:sp>
        <p:nvSpPr>
          <p:cNvPr id="8" name="Rettangolo 7">
            <a:extLst>
              <a:ext uri="{FF2B5EF4-FFF2-40B4-BE49-F238E27FC236}">
                <a16:creationId xmlns:a16="http://schemas.microsoft.com/office/drawing/2014/main" id="{972431BE-D763-9847-8BFD-1D7DCEFB24F2}"/>
              </a:ext>
            </a:extLst>
          </p:cNvPr>
          <p:cNvSpPr/>
          <p:nvPr/>
        </p:nvSpPr>
        <p:spPr>
          <a:xfrm>
            <a:off x="4012508" y="2376175"/>
            <a:ext cx="5049716" cy="830997"/>
          </a:xfrm>
          <a:prstGeom prst="rect">
            <a:avLst/>
          </a:prstGeom>
        </p:spPr>
        <p:txBody>
          <a:bodyPr wrap="square">
            <a:spAutoFit/>
          </a:bodyPr>
          <a:lstStyle/>
          <a:p>
            <a:pPr defTabSz="1828434" eaLnBrk="1" fontAlgn="auto" hangingPunct="1">
              <a:spcBef>
                <a:spcPts val="0"/>
              </a:spcBef>
              <a:spcAft>
                <a:spcPts val="0"/>
              </a:spcAft>
              <a:defRPr/>
            </a:pPr>
            <a:r>
              <a:rPr lang="en-US" sz="1600" dirty="0" err="1">
                <a:solidFill>
                  <a:srgbClr val="000000"/>
                </a:solidFill>
                <a:latin typeface="Arial" panose="020B0604020202020204" pitchFamily="34" charset="0"/>
                <a:ea typeface="Montserrat" charset="0"/>
                <a:cs typeface="Arial" panose="020B0604020202020204" pitchFamily="34" charset="0"/>
              </a:rPr>
              <a:t>Dott</a:t>
            </a:r>
            <a:r>
              <a:rPr lang="en-US" sz="1600" dirty="0">
                <a:solidFill>
                  <a:srgbClr val="000000"/>
                </a:solidFill>
                <a:latin typeface="Arial" panose="020B0604020202020204" pitchFamily="34" charset="0"/>
                <a:ea typeface="Montserrat" charset="0"/>
                <a:cs typeface="Arial" panose="020B0604020202020204" pitchFamily="34" charset="0"/>
              </a:rPr>
              <a:t>. Guido Arie Petraroli; </a:t>
            </a:r>
            <a:r>
              <a:rPr lang="en-US" sz="1600" dirty="0" err="1">
                <a:solidFill>
                  <a:srgbClr val="000000"/>
                </a:solidFill>
                <a:latin typeface="Arial" panose="020B0604020202020204" pitchFamily="34" charset="0"/>
                <a:ea typeface="Montserrat" charset="0"/>
                <a:cs typeface="Arial" panose="020B0604020202020204" pitchFamily="34" charset="0"/>
              </a:rPr>
              <a:t>Dott.ssa</a:t>
            </a:r>
            <a:r>
              <a:rPr lang="en-US" sz="1600" dirty="0">
                <a:solidFill>
                  <a:srgbClr val="000000"/>
                </a:solidFill>
                <a:latin typeface="Arial" panose="020B0604020202020204" pitchFamily="34" charset="0"/>
                <a:ea typeface="Montserrat" charset="0"/>
                <a:cs typeface="Arial" panose="020B0604020202020204" pitchFamily="34" charset="0"/>
              </a:rPr>
              <a:t> Irene Corda</a:t>
            </a:r>
          </a:p>
          <a:p>
            <a:pPr defTabSz="1828434" eaLnBrk="1" fontAlgn="auto" hangingPunct="1">
              <a:spcBef>
                <a:spcPts val="0"/>
              </a:spcBef>
              <a:spcAft>
                <a:spcPts val="0"/>
              </a:spcAft>
              <a:defRPr/>
            </a:pPr>
            <a:r>
              <a:rPr lang="en-US" sz="1600" dirty="0">
                <a:solidFill>
                  <a:srgbClr val="000000"/>
                </a:solidFill>
                <a:latin typeface="Arial" panose="020B0604020202020204" pitchFamily="34" charset="0"/>
                <a:ea typeface="Montserrat" charset="0"/>
                <a:cs typeface="Arial" panose="020B0604020202020204" pitchFamily="34" charset="0"/>
              </a:rPr>
              <a:t>Tel. +39 02 494864</a:t>
            </a:r>
          </a:p>
          <a:p>
            <a:pPr defTabSz="1828434" eaLnBrk="1" fontAlgn="auto" hangingPunct="1">
              <a:spcBef>
                <a:spcPts val="0"/>
              </a:spcBef>
              <a:spcAft>
                <a:spcPts val="0"/>
              </a:spcAft>
              <a:defRPr/>
            </a:pPr>
            <a:r>
              <a:rPr lang="en-US" sz="1600" dirty="0">
                <a:solidFill>
                  <a:srgbClr val="000000"/>
                </a:solidFill>
                <a:latin typeface="Arial" panose="020B0604020202020204" pitchFamily="34" charset="0"/>
                <a:ea typeface="Montserrat" charset="0"/>
                <a:cs typeface="Arial" panose="020B0604020202020204" pitchFamily="34" charset="0"/>
              </a:rPr>
              <a:t>E-mail: gpetraroli@led-taxand.it; icorda@led-taxand.it</a:t>
            </a:r>
          </a:p>
        </p:txBody>
      </p:sp>
    </p:spTree>
    <p:extLst>
      <p:ext uri="{BB962C8B-B14F-4D97-AF65-F5344CB8AC3E}">
        <p14:creationId xmlns:p14="http://schemas.microsoft.com/office/powerpoint/2010/main" val="111824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99615" y="134059"/>
            <a:ext cx="4123763" cy="684865"/>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Determinazione</a:t>
            </a:r>
            <a:r>
              <a:rPr lang="en-US" sz="2500" b="1" dirty="0">
                <a:solidFill>
                  <a:srgbClr val="E86007"/>
                </a:solidFill>
                <a:latin typeface="Arial" panose="020B0604020202020204" pitchFamily="34" charset="0"/>
                <a:cs typeface="Arial" panose="020B0604020202020204" pitchFamily="34" charset="0"/>
              </a:rPr>
              <a:t> del </a:t>
            </a:r>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autonomo</a:t>
            </a:r>
            <a:r>
              <a:rPr lang="en-US" sz="2500" b="1" dirty="0">
                <a:solidFill>
                  <a:srgbClr val="E86007"/>
                </a:solidFill>
                <a:latin typeface="Arial" panose="020B0604020202020204" pitchFamily="34" charset="0"/>
                <a:cs typeface="Arial" panose="020B0604020202020204" pitchFamily="34" charset="0"/>
              </a:rPr>
              <a:t> </a:t>
            </a: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21215" y="818924"/>
            <a:ext cx="8586702" cy="5189113"/>
          </a:xfrm>
          <a:prstGeom prst="rect">
            <a:avLst/>
          </a:prstGeom>
        </p:spPr>
        <p:txBody>
          <a:bodyPr vert="horz" wrap="square" lIns="0" tIns="0" rIns="0" bIns="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I </a:t>
            </a:r>
            <a:r>
              <a:rPr lang="it-IT" sz="1400" b="1" dirty="0">
                <a:solidFill>
                  <a:srgbClr val="737373"/>
                </a:solidFill>
                <a:latin typeface="Arial" panose="020B0604020202020204" pitchFamily="34" charset="0"/>
                <a:cs typeface="Arial" panose="020B0604020202020204" pitchFamily="34" charset="0"/>
              </a:rPr>
              <a:t>compensi </a:t>
            </a:r>
            <a:r>
              <a:rPr lang="it-IT" sz="1400" dirty="0">
                <a:solidFill>
                  <a:srgbClr val="737373"/>
                </a:solidFill>
                <a:latin typeface="Arial" panose="020B0604020202020204" pitchFamily="34" charset="0"/>
                <a:cs typeface="Arial" panose="020B0604020202020204" pitchFamily="34" charset="0"/>
              </a:rPr>
              <a:t>possono essere costituiti da:</a:t>
            </a:r>
          </a:p>
          <a:p>
            <a:pPr marL="342900" indent="-342900" algn="just">
              <a:spcBef>
                <a:spcPts val="600"/>
              </a:spcBef>
              <a:buFont typeface="+mj-lt"/>
              <a:buAutoNum type="arabicPeriod"/>
            </a:pPr>
            <a:r>
              <a:rPr lang="it-IT" sz="1400" dirty="0">
                <a:solidFill>
                  <a:srgbClr val="737373"/>
                </a:solidFill>
                <a:latin typeface="Arial" panose="020B0604020202020204" pitchFamily="34" charset="0"/>
                <a:cs typeface="Arial" panose="020B0604020202020204" pitchFamily="34" charset="0"/>
              </a:rPr>
              <a:t>Erogazioni che i committenti corrispondono ai professionisti nel periodo d’imposta considerato (sia in denaro sia in natura), anche a titolo di partecipazione agli utili;</a:t>
            </a:r>
          </a:p>
          <a:p>
            <a:pPr marL="342900" indent="-342900" algn="just">
              <a:spcBef>
                <a:spcPts val="600"/>
              </a:spcBef>
              <a:buFont typeface="+mj-lt"/>
              <a:buAutoNum type="arabicPeriod"/>
            </a:pPr>
            <a:r>
              <a:rPr lang="it-IT" sz="1400" dirty="0">
                <a:solidFill>
                  <a:srgbClr val="737373"/>
                </a:solidFill>
                <a:latin typeface="Arial" panose="020B0604020202020204" pitchFamily="34" charset="0"/>
                <a:cs typeface="Arial" panose="020B0604020202020204" pitchFamily="34" charset="0"/>
              </a:rPr>
              <a:t>Proventi percepiti sotto forma di rimborsi di spese inerenti all’attività (con esclusione dei rimborsi relative a spese, analiticamente documentate, anticipate per conto del cliente);</a:t>
            </a:r>
          </a:p>
          <a:p>
            <a:pPr marL="342900" indent="-342900" algn="just">
              <a:spcBef>
                <a:spcPts val="600"/>
              </a:spcBef>
              <a:buFont typeface="+mj-lt"/>
              <a:buAutoNum type="arabicPeriod"/>
            </a:pPr>
            <a:r>
              <a:rPr lang="it-IT" sz="1400" dirty="0">
                <a:solidFill>
                  <a:srgbClr val="737373"/>
                </a:solidFill>
                <a:latin typeface="Arial" panose="020B0604020202020204" pitchFamily="34" charset="0"/>
                <a:cs typeface="Arial" panose="020B0604020202020204" pitchFamily="34" charset="0"/>
              </a:rPr>
              <a:t>Compensi derivanti da rapporti di collaborazione coordinata e continuativa che importano lo svolgimento di attività rientranti nell’oggetto proprio dell’attività professionale esercitata. </a:t>
            </a:r>
            <a:r>
              <a:rPr lang="en-US" sz="1400" i="1" dirty="0">
                <a:solidFill>
                  <a:srgbClr val="737373"/>
                </a:solidFill>
                <a:latin typeface="Arial" panose="020B0604020202020204" pitchFamily="34" charset="0"/>
                <a:cs typeface="Arial" panose="020B0604020202020204" pitchFamily="34" charset="0"/>
              </a:rPr>
              <a:t> </a:t>
            </a:r>
          </a:p>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Rileva il </a:t>
            </a:r>
            <a:r>
              <a:rPr lang="it-IT" sz="1400" u="sng" dirty="0">
                <a:solidFill>
                  <a:srgbClr val="737373"/>
                </a:solidFill>
                <a:latin typeface="Arial" panose="020B0604020202020204" pitchFamily="34" charset="0"/>
                <a:cs typeface="Arial" panose="020B0604020202020204" pitchFamily="34" charset="0"/>
              </a:rPr>
              <a:t>momento della percezione</a:t>
            </a:r>
            <a:r>
              <a:rPr lang="it-IT" sz="1400" dirty="0">
                <a:solidFill>
                  <a:srgbClr val="737373"/>
                </a:solidFill>
                <a:latin typeface="Arial" panose="020B0604020202020204" pitchFamily="34" charset="0"/>
                <a:cs typeface="Arial" panose="020B0604020202020204" pitchFamily="34" charset="0"/>
              </a:rPr>
              <a:t> ovvero il </a:t>
            </a:r>
            <a:r>
              <a:rPr lang="it-IT" sz="1400" u="sng" dirty="0">
                <a:solidFill>
                  <a:srgbClr val="737373"/>
                </a:solidFill>
                <a:latin typeface="Arial" panose="020B0604020202020204" pitchFamily="34" charset="0"/>
                <a:cs typeface="Arial" panose="020B0604020202020204" pitchFamily="34" charset="0"/>
              </a:rPr>
              <a:t>momento in cui il provento esce dalla disponibilità del soggetto erogante</a:t>
            </a:r>
            <a:r>
              <a:rPr lang="it-IT" sz="1400" dirty="0">
                <a:solidFill>
                  <a:srgbClr val="737373"/>
                </a:solidFill>
                <a:latin typeface="Arial" panose="020B0604020202020204" pitchFamily="34" charset="0"/>
                <a:cs typeface="Arial" panose="020B0604020202020204" pitchFamily="34" charset="0"/>
              </a:rPr>
              <a:t> ed entra in quella del percettore. </a:t>
            </a:r>
          </a:p>
          <a:p>
            <a:pPr marL="0" indent="0" algn="just">
              <a:buNone/>
            </a:pPr>
            <a:r>
              <a:rPr lang="it-IT" sz="1400" b="1" dirty="0">
                <a:solidFill>
                  <a:srgbClr val="7373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Casi particolari</a:t>
            </a:r>
            <a:r>
              <a:rPr lang="it-IT" sz="1400" b="1" dirty="0">
                <a:solidFill>
                  <a:srgbClr val="737373"/>
                </a:solidFill>
                <a:latin typeface="Arial" panose="020B0604020202020204" pitchFamily="34" charset="0"/>
                <a:cs typeface="Arial" panose="020B0604020202020204" pitchFamily="34" charset="0"/>
              </a:rPr>
              <a:t>: </a:t>
            </a:r>
          </a:p>
          <a:p>
            <a:pPr marL="357188" lvl="1" indent="-357188" algn="just">
              <a:spcBef>
                <a:spcPts val="600"/>
              </a:spcBef>
            </a:pPr>
            <a:r>
              <a:rPr lang="it-IT" sz="1400" dirty="0">
                <a:solidFill>
                  <a:srgbClr val="737373"/>
                </a:solidFill>
                <a:latin typeface="Arial" panose="020B0604020202020204" pitchFamily="34" charset="0"/>
                <a:cs typeface="Arial" panose="020B0604020202020204" pitchFamily="34" charset="0"/>
              </a:rPr>
              <a:t>utilizzo della carta di credito: rileva il momento in cui si manifesta la volontà di sostenere l’onere, dando ordine di pagamento alla banca e NON il momento di addebito sul conto corrente;</a:t>
            </a:r>
          </a:p>
          <a:p>
            <a:pPr marL="357188" lvl="1" indent="-357188" algn="just">
              <a:spcBef>
                <a:spcPts val="600"/>
              </a:spcBef>
            </a:pPr>
            <a:r>
              <a:rPr lang="it-IT" sz="1400" dirty="0">
                <a:solidFill>
                  <a:srgbClr val="737373"/>
                </a:solidFill>
                <a:latin typeface="Arial" panose="020B0604020202020204" pitchFamily="34" charset="0"/>
                <a:cs typeface="Arial" panose="020B0604020202020204" pitchFamily="34" charset="0"/>
              </a:rPr>
              <a:t>assegno circolare: rileva l’atto materiale della consegna del titolo dall’emittente al ricevente e NON il versamento sul c/c;</a:t>
            </a:r>
          </a:p>
          <a:p>
            <a:pPr marL="357188" lvl="1" indent="-357188" algn="just">
              <a:spcBef>
                <a:spcPts val="600"/>
              </a:spcBef>
            </a:pPr>
            <a:r>
              <a:rPr lang="it-IT" sz="1400" dirty="0">
                <a:solidFill>
                  <a:srgbClr val="737373"/>
                </a:solidFill>
                <a:latin typeface="Arial" panose="020B0604020202020204" pitchFamily="34" charset="0"/>
                <a:cs typeface="Arial" panose="020B0604020202020204" pitchFamily="34" charset="0"/>
              </a:rPr>
              <a:t>bonifico bancario: rileva il momento in cui il professionista riceve l’accredito sul c/c - c.d. data disponibile. Non assumono pertanto rilievo, né la data della valuta, ovvero quella da cui decorrono gli interessi, né il momento in cui il dante causa emette l’ordine di bonifico né quello in cui la banca informa il professionista dell’avvenuto accredito.</a:t>
            </a:r>
          </a:p>
          <a:p>
            <a:pPr marL="0" indent="0" algn="just">
              <a:spcBef>
                <a:spcPts val="600"/>
              </a:spcBef>
              <a:buNone/>
            </a:pPr>
            <a:endParaRPr lang="en-US" sz="1300" i="1" dirty="0">
              <a:solidFill>
                <a:srgbClr val="737373"/>
              </a:solidFill>
              <a:latin typeface="Arial" panose="020B0604020202020204" pitchFamily="34" charset="0"/>
              <a:cs typeface="Arial" panose="020B0604020202020204" pitchFamily="34" charset="0"/>
            </a:endParaRPr>
          </a:p>
          <a:p>
            <a:pPr algn="just">
              <a:spcBef>
                <a:spcPts val="600"/>
              </a:spcBef>
            </a:pPr>
            <a:endParaRPr lang="en-US" sz="14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7</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70766" y="19524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141005" y="4700321"/>
            <a:ext cx="482609" cy="384048"/>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75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99615" y="0"/>
            <a:ext cx="4123763" cy="684865"/>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Determinazione</a:t>
            </a:r>
            <a:r>
              <a:rPr lang="en-US" sz="2500" b="1" dirty="0">
                <a:solidFill>
                  <a:srgbClr val="E86007"/>
                </a:solidFill>
                <a:latin typeface="Arial" panose="020B0604020202020204" pitchFamily="34" charset="0"/>
                <a:cs typeface="Arial" panose="020B0604020202020204" pitchFamily="34" charset="0"/>
              </a:rPr>
              <a:t> del </a:t>
            </a:r>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autonomo</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spese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deducibili</a:t>
            </a:r>
            <a:endParaRPr lang="en-US" sz="25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1" y="818155"/>
            <a:ext cx="8515458" cy="4164124"/>
          </a:xfrm>
          <a:prstGeom prst="rect">
            <a:avLst/>
          </a:prstGeom>
        </p:spPr>
        <p:txBody>
          <a:bodyPr vert="horz" wrap="square" lIns="0" tIns="0" rIns="0" bIns="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dirty="0">
                <a:solidFill>
                  <a:srgbClr val="737373"/>
                </a:solidFill>
                <a:latin typeface="Arial" panose="020B0604020202020204" pitchFamily="34" charset="0"/>
                <a:cs typeface="Arial" panose="020B0604020202020204" pitchFamily="34" charset="0"/>
              </a:rPr>
              <a:t>Le spese sostenute nell’esercizio dell’arte o della professione </a:t>
            </a:r>
            <a:r>
              <a:rPr lang="it-IT" sz="1400" b="1" dirty="0">
                <a:solidFill>
                  <a:srgbClr val="737373"/>
                </a:solidFill>
                <a:latin typeface="Arial" panose="020B0604020202020204" pitchFamily="34" charset="0"/>
                <a:cs typeface="Arial" panose="020B0604020202020204" pitchFamily="34" charset="0"/>
              </a:rPr>
              <a:t>sono deducibili purché</a:t>
            </a:r>
            <a:r>
              <a:rPr lang="it-IT" sz="1400" dirty="0">
                <a:solidFill>
                  <a:srgbClr val="737373"/>
                </a:solidFill>
                <a:latin typeface="Arial" panose="020B0604020202020204" pitchFamily="34" charset="0"/>
                <a:cs typeface="Arial" panose="020B0604020202020204" pitchFamily="34" charset="0"/>
              </a:rPr>
              <a:t>:</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342900" indent="-342900" algn="just">
              <a:spcBef>
                <a:spcPts val="600"/>
              </a:spcBef>
              <a:buFont typeface="+mj-lt"/>
              <a:buAutoNum type="arabicPeriod"/>
            </a:pPr>
            <a:r>
              <a:rPr lang="it-IT" sz="1400" b="1" dirty="0">
                <a:solidFill>
                  <a:srgbClr val="737373"/>
                </a:solidFill>
                <a:latin typeface="Arial" panose="020B0604020202020204" pitchFamily="34" charset="0"/>
                <a:cs typeface="Arial" panose="020B0604020202020204" pitchFamily="34" charset="0"/>
              </a:rPr>
              <a:t>Effettivamente sostenute</a:t>
            </a:r>
            <a:r>
              <a:rPr lang="it-IT" sz="1400" dirty="0">
                <a:solidFill>
                  <a:srgbClr val="737373"/>
                </a:solidFill>
                <a:latin typeface="Arial" panose="020B0604020202020204" pitchFamily="34" charset="0"/>
                <a:cs typeface="Arial" panose="020B0604020202020204" pitchFamily="34" charset="0"/>
              </a:rPr>
              <a:t> nel periodo d’imposta;</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342900" indent="-342900" algn="just">
              <a:spcBef>
                <a:spcPts val="600"/>
              </a:spcBef>
              <a:buFont typeface="+mj-lt"/>
              <a:buAutoNum type="arabicPeriod" startAt="2"/>
            </a:pPr>
            <a:r>
              <a:rPr lang="it-IT" sz="1400" b="1" dirty="0">
                <a:solidFill>
                  <a:srgbClr val="737373"/>
                </a:solidFill>
                <a:latin typeface="Arial" panose="020B0604020202020204" pitchFamily="34" charset="0"/>
                <a:cs typeface="Arial" panose="020B0604020202020204" pitchFamily="34" charset="0"/>
              </a:rPr>
              <a:t>Inerenti</a:t>
            </a:r>
            <a:r>
              <a:rPr lang="it-IT" sz="1400" dirty="0">
                <a:solidFill>
                  <a:srgbClr val="737373"/>
                </a:solidFill>
                <a:latin typeface="Arial" panose="020B0604020202020204" pitchFamily="34" charset="0"/>
                <a:cs typeface="Arial" panose="020B0604020202020204" pitchFamily="34" charset="0"/>
              </a:rPr>
              <a:t> all’esercizio dell’arte o della professione;</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marL="342900" indent="-342900" algn="just">
              <a:spcBef>
                <a:spcPts val="600"/>
              </a:spcBef>
              <a:buFont typeface="+mj-lt"/>
              <a:buAutoNum type="arabicPeriod" startAt="3"/>
            </a:pPr>
            <a:r>
              <a:rPr lang="it-IT" sz="1400" b="1" dirty="0">
                <a:solidFill>
                  <a:srgbClr val="737373"/>
                </a:solidFill>
                <a:latin typeface="Arial" panose="020B0604020202020204" pitchFamily="34" charset="0"/>
                <a:cs typeface="Arial" panose="020B0604020202020204" pitchFamily="34" charset="0"/>
              </a:rPr>
              <a:t>Debitamente documentate</a:t>
            </a:r>
            <a:r>
              <a:rPr lang="it-IT" sz="1400" dirty="0">
                <a:solidFill>
                  <a:srgbClr val="737373"/>
                </a:solidFill>
                <a:latin typeface="Arial" panose="020B0604020202020204" pitchFamily="34" charset="0"/>
                <a:cs typeface="Arial" panose="020B0604020202020204" pitchFamily="34" charset="0"/>
              </a:rPr>
              <a:t>: occorre sempre una prova documentale delle spese (anche se non regolare ai fini IVA) tale da consentire, oltre all’individuazione dell’emittente dell’atto, anche l’esatta riferibilità all’esercente arte o professione che ha sostenuto il costo. Possibilità di adottare sistemi semplificati di documentazione delle spese.</a:t>
            </a:r>
          </a:p>
          <a:p>
            <a:pPr algn="just">
              <a:spcBef>
                <a:spcPts val="600"/>
              </a:spcBef>
            </a:pPr>
            <a:endParaRPr lang="it-IT" sz="1300" dirty="0">
              <a:solidFill>
                <a:srgbClr val="737373"/>
              </a:solidFill>
              <a:highlight>
                <a:srgbClr val="FFFF00"/>
              </a:highlight>
              <a:latin typeface="Arial" panose="020B0604020202020204" pitchFamily="34" charset="0"/>
              <a:cs typeface="Arial" panose="020B0604020202020204" pitchFamily="34" charset="0"/>
            </a:endParaRPr>
          </a:p>
          <a:p>
            <a:pPr marL="0" indent="0" algn="just">
              <a:spcBef>
                <a:spcPts val="600"/>
              </a:spcBef>
              <a:buNone/>
            </a:pPr>
            <a:endParaRPr lang="it-IT" sz="13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8</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9410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521940" y="4854723"/>
            <a:ext cx="303617" cy="241611"/>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27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03CA8EFF-6463-7B4F-B69C-A7B7A4F6F8C2}"/>
              </a:ext>
            </a:extLst>
          </p:cNvPr>
          <p:cNvSpPr/>
          <p:nvPr/>
        </p:nvSpPr>
        <p:spPr>
          <a:xfrm>
            <a:off x="0" y="187868"/>
            <a:ext cx="341911" cy="363201"/>
          </a:xfrm>
          <a:prstGeom prst="rect">
            <a:avLst/>
          </a:pr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10" name="Title 1">
            <a:extLst>
              <a:ext uri="{FF2B5EF4-FFF2-40B4-BE49-F238E27FC236}">
                <a16:creationId xmlns:a16="http://schemas.microsoft.com/office/drawing/2014/main" id="{54DDFA9C-B6DE-204B-92CA-EB7E8E3F34CA}"/>
              </a:ext>
            </a:extLst>
          </p:cNvPr>
          <p:cNvSpPr txBox="1">
            <a:spLocks/>
          </p:cNvSpPr>
          <p:nvPr/>
        </p:nvSpPr>
        <p:spPr>
          <a:xfrm>
            <a:off x="299615" y="0"/>
            <a:ext cx="4123763" cy="684865"/>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n-US" sz="2500" b="1" dirty="0" err="1">
                <a:solidFill>
                  <a:srgbClr val="E86007"/>
                </a:solidFill>
                <a:latin typeface="Arial" panose="020B0604020202020204" pitchFamily="34" charset="0"/>
                <a:cs typeface="Arial" panose="020B0604020202020204" pitchFamily="34" charset="0"/>
              </a:rPr>
              <a:t>Determinazione</a:t>
            </a:r>
            <a:r>
              <a:rPr lang="en-US" sz="2500" b="1" dirty="0">
                <a:solidFill>
                  <a:srgbClr val="E86007"/>
                </a:solidFill>
                <a:latin typeface="Arial" panose="020B0604020202020204" pitchFamily="34" charset="0"/>
                <a:cs typeface="Arial" panose="020B0604020202020204" pitchFamily="34" charset="0"/>
              </a:rPr>
              <a:t> del </a:t>
            </a:r>
            <a:r>
              <a:rPr lang="en-US" sz="2500" b="1" dirty="0" err="1">
                <a:solidFill>
                  <a:srgbClr val="E86007"/>
                </a:solidFill>
                <a:latin typeface="Arial" panose="020B0604020202020204" pitchFamily="34" charset="0"/>
                <a:cs typeface="Arial" panose="020B0604020202020204" pitchFamily="34" charset="0"/>
              </a:rPr>
              <a:t>reddito</a:t>
            </a:r>
            <a:r>
              <a:rPr lang="en-US" sz="2500" b="1" dirty="0">
                <a:solidFill>
                  <a:srgbClr val="E86007"/>
                </a:solidFill>
                <a:latin typeface="Arial" panose="020B0604020202020204" pitchFamily="34" charset="0"/>
                <a:cs typeface="Arial" panose="020B0604020202020204" pitchFamily="34" charset="0"/>
              </a:rPr>
              <a:t> di </a:t>
            </a:r>
            <a:r>
              <a:rPr lang="en-US" sz="2500" b="1" dirty="0" err="1">
                <a:solidFill>
                  <a:srgbClr val="E86007"/>
                </a:solidFill>
                <a:latin typeface="Arial" panose="020B0604020202020204" pitchFamily="34" charset="0"/>
                <a:cs typeface="Arial" panose="020B0604020202020204" pitchFamily="34" charset="0"/>
              </a:rPr>
              <a:t>lavoro</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autonomo</a:t>
            </a:r>
            <a:r>
              <a:rPr lang="en-US" sz="2500" b="1" dirty="0">
                <a:solidFill>
                  <a:srgbClr val="E86007"/>
                </a:solidFill>
                <a:latin typeface="Arial" panose="020B0604020202020204" pitchFamily="34" charset="0"/>
                <a:cs typeface="Arial" panose="020B0604020202020204" pitchFamily="34" charset="0"/>
              </a:rPr>
              <a:t> – </a:t>
            </a:r>
            <a:r>
              <a:rPr lang="en-US" sz="2500" b="1" dirty="0" err="1">
                <a:solidFill>
                  <a:srgbClr val="E86007"/>
                </a:solidFill>
                <a:latin typeface="Arial" panose="020B0604020202020204" pitchFamily="34" charset="0"/>
                <a:cs typeface="Arial" panose="020B0604020202020204" pitchFamily="34" charset="0"/>
              </a:rPr>
              <a:t>spese</a:t>
            </a:r>
            <a:r>
              <a:rPr lang="en-US" sz="2500" b="1" dirty="0">
                <a:solidFill>
                  <a:srgbClr val="E86007"/>
                </a:solidFill>
                <a:latin typeface="Arial" panose="020B0604020202020204" pitchFamily="34" charset="0"/>
                <a:cs typeface="Arial" panose="020B0604020202020204" pitchFamily="34" charset="0"/>
              </a:rPr>
              <a:t> </a:t>
            </a:r>
            <a:r>
              <a:rPr lang="en-US" sz="2500" b="1" dirty="0" err="1">
                <a:solidFill>
                  <a:srgbClr val="E86007"/>
                </a:solidFill>
                <a:latin typeface="Arial" panose="020B0604020202020204" pitchFamily="34" charset="0"/>
                <a:cs typeface="Arial" panose="020B0604020202020204" pitchFamily="34" charset="0"/>
              </a:rPr>
              <a:t>deducibili</a:t>
            </a:r>
            <a:endParaRPr lang="en-US" sz="2500" b="1" dirty="0">
              <a:solidFill>
                <a:srgbClr val="E86007"/>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B377B7A-DAE4-554F-B97A-F82856EED1BB}"/>
              </a:ext>
            </a:extLst>
          </p:cNvPr>
          <p:cNvSpPr txBox="1">
            <a:spLocks/>
          </p:cNvSpPr>
          <p:nvPr/>
        </p:nvSpPr>
        <p:spPr>
          <a:xfrm>
            <a:off x="341911" y="1159726"/>
            <a:ext cx="8515458" cy="3412273"/>
          </a:xfrm>
          <a:prstGeom prst="rect">
            <a:avLst/>
          </a:prstGeom>
        </p:spPr>
        <p:txBody>
          <a:bodyPr vert="horz" wrap="square" lIns="0" tIns="0" rIns="0" bIns="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600"/>
              </a:spcBef>
              <a:buNone/>
            </a:pPr>
            <a:r>
              <a:rPr lang="it-IT" sz="1400" b="1" dirty="0">
                <a:solidFill>
                  <a:srgbClr val="737373"/>
                </a:solidFill>
                <a:latin typeface="Arial" panose="020B0604020202020204" pitchFamily="34" charset="0"/>
                <a:cs typeface="Arial" panose="020B0604020202020204" pitchFamily="34" charset="0"/>
              </a:rPr>
              <a:t>Sono deducibili, a titolo esemplificativo, le seguenti spese</a:t>
            </a:r>
            <a:r>
              <a:rPr lang="it-IT" sz="1400" dirty="0">
                <a:solidFill>
                  <a:srgbClr val="737373"/>
                </a:solidFill>
                <a:latin typeface="Arial" panose="020B0604020202020204" pitchFamily="34" charset="0"/>
                <a:cs typeface="Arial" panose="020B0604020202020204" pitchFamily="34" charset="0"/>
              </a:rPr>
              <a:t>: </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I contributi pagati a favore degli enti previdenziali, compresi quelli versati a favore delle forme pensionistiche complementari sono deducibili se rimasti effettivamente a carico del contribuente (cfr. Corte di Cassazione ordinanza n. 1939/2009; Cassazione sentenza n. 20784/2016);</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Interessi passivi per finanziamenti relativi all’attività artistica o professionale o per dilazione nei pagamenti di beni acquistati per l’esercizio dell’arte o della professione;</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Premi di assicurazione per rischi professionali (assicurazioni contro infortuni, per danni a terzi per fatto professionale, RC auto e simili)</a:t>
            </a:r>
          </a:p>
          <a:p>
            <a:pPr marL="0" indent="0" algn="just">
              <a:spcBef>
                <a:spcPts val="600"/>
              </a:spcBef>
              <a:buNone/>
            </a:pPr>
            <a:endParaRPr lang="it-IT" sz="1400" dirty="0">
              <a:solidFill>
                <a:srgbClr val="737373"/>
              </a:solidFill>
              <a:latin typeface="Arial" panose="020B0604020202020204" pitchFamily="34" charset="0"/>
              <a:cs typeface="Arial" panose="020B0604020202020204" pitchFamily="34" charset="0"/>
            </a:endParaRPr>
          </a:p>
          <a:p>
            <a:pPr algn="just">
              <a:spcBef>
                <a:spcPts val="600"/>
              </a:spcBef>
            </a:pPr>
            <a:r>
              <a:rPr lang="it-IT" sz="1400" dirty="0">
                <a:solidFill>
                  <a:srgbClr val="737373"/>
                </a:solidFill>
                <a:latin typeface="Arial" panose="020B0604020202020204" pitchFamily="34" charset="0"/>
                <a:cs typeface="Arial" panose="020B0604020202020204" pitchFamily="34" charset="0"/>
              </a:rPr>
              <a:t>Consumi comprensivi dell’energia elettrica, riscaldamento ecc.. In caso di utilizzazione promiscua è ammessa la deduzione pro quota delle spese di riscaldamento per le quali è agevole la specificazione secondo il numero degli elementi radianti. </a:t>
            </a:r>
          </a:p>
          <a:p>
            <a:pPr algn="just">
              <a:spcBef>
                <a:spcPts val="600"/>
              </a:spcBef>
            </a:pPr>
            <a:endParaRPr lang="it-IT" sz="1300" dirty="0">
              <a:solidFill>
                <a:srgbClr val="737373"/>
              </a:solidFill>
              <a:highlight>
                <a:srgbClr val="FFFF00"/>
              </a:highlight>
              <a:latin typeface="Arial" panose="020B0604020202020204" pitchFamily="34" charset="0"/>
              <a:cs typeface="Arial" panose="020B0604020202020204" pitchFamily="34" charset="0"/>
            </a:endParaRPr>
          </a:p>
          <a:p>
            <a:pPr marL="0" indent="0" algn="just">
              <a:spcBef>
                <a:spcPts val="600"/>
              </a:spcBef>
              <a:buNone/>
            </a:pPr>
            <a:endParaRPr lang="it-IT" sz="1300" dirty="0">
              <a:solidFill>
                <a:srgbClr val="73737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596976D-E190-5447-971D-DF50D7B4122D}"/>
              </a:ext>
            </a:extLst>
          </p:cNvPr>
          <p:cNvSpPr txBox="1">
            <a:spLocks/>
          </p:cNvSpPr>
          <p:nvPr/>
        </p:nvSpPr>
        <p:spPr>
          <a:xfrm>
            <a:off x="8481945" y="4854723"/>
            <a:ext cx="375424" cy="24161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F86FBA33-F890-2C4B-AFFE-D1FA4C672685}" type="slidenum">
              <a:rPr lang="en-US" sz="1200" b="1" smtClean="0">
                <a:solidFill>
                  <a:srgbClr val="E86007"/>
                </a:solidFill>
                <a:latin typeface="Arial" panose="020B0604020202020204" pitchFamily="34" charset="0"/>
                <a:cs typeface="Arial" panose="020B0604020202020204" pitchFamily="34" charset="0"/>
              </a:rPr>
              <a:t>9</a:t>
            </a:fld>
            <a:endParaRPr lang="en-US" sz="1200" b="1" dirty="0">
              <a:solidFill>
                <a:srgbClr val="E86007"/>
              </a:solidFill>
              <a:latin typeface="Arial" panose="020B0604020202020204" pitchFamily="34" charset="0"/>
              <a:cs typeface="Arial" panose="020B0604020202020204" pitchFamily="34" charset="0"/>
            </a:endParaRPr>
          </a:p>
        </p:txBody>
      </p:sp>
      <p:cxnSp>
        <p:nvCxnSpPr>
          <p:cNvPr id="18" name="Connettore 1 17">
            <a:extLst>
              <a:ext uri="{FF2B5EF4-FFF2-40B4-BE49-F238E27FC236}">
                <a16:creationId xmlns:a16="http://schemas.microsoft.com/office/drawing/2014/main" id="{3162DA78-122C-584E-90FF-36AC38C2DDF5}"/>
              </a:ext>
            </a:extLst>
          </p:cNvPr>
          <p:cNvCxnSpPr>
            <a:cxnSpLocks/>
          </p:cNvCxnSpPr>
          <p:nvPr/>
        </p:nvCxnSpPr>
        <p:spPr>
          <a:xfrm>
            <a:off x="914400" y="4969326"/>
            <a:ext cx="7700393" cy="0"/>
          </a:xfrm>
          <a:prstGeom prst="line">
            <a:avLst/>
          </a:prstGeom>
          <a:ln>
            <a:solidFill>
              <a:srgbClr val="E86007"/>
            </a:solidFill>
          </a:ln>
        </p:spPr>
        <p:style>
          <a:lnRef idx="1">
            <a:schemeClr val="accent2"/>
          </a:lnRef>
          <a:fillRef idx="0">
            <a:schemeClr val="accent2"/>
          </a:fillRef>
          <a:effectRef idx="0">
            <a:schemeClr val="accent2"/>
          </a:effectRef>
          <a:fontRef idx="minor">
            <a:schemeClr val="tx1"/>
          </a:fontRef>
        </p:style>
      </p:cxnSp>
      <p:sp>
        <p:nvSpPr>
          <p:cNvPr id="20" name="Rettangolo 19">
            <a:extLst>
              <a:ext uri="{FF2B5EF4-FFF2-40B4-BE49-F238E27FC236}">
                <a16:creationId xmlns:a16="http://schemas.microsoft.com/office/drawing/2014/main" id="{C4EBDBC8-528E-7B45-B354-2E6397390057}"/>
              </a:ext>
            </a:extLst>
          </p:cNvPr>
          <p:cNvSpPr/>
          <p:nvPr/>
        </p:nvSpPr>
        <p:spPr>
          <a:xfrm>
            <a:off x="4381082" y="18786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sp>
        <p:nvSpPr>
          <p:cNvPr id="21" name="Rettangolo 19">
            <a:extLst>
              <a:ext uri="{FF2B5EF4-FFF2-40B4-BE49-F238E27FC236}">
                <a16:creationId xmlns:a16="http://schemas.microsoft.com/office/drawing/2014/main" id="{2D648CB0-2005-0843-AB71-718EEE05E715}"/>
              </a:ext>
            </a:extLst>
          </p:cNvPr>
          <p:cNvSpPr/>
          <p:nvPr/>
        </p:nvSpPr>
        <p:spPr>
          <a:xfrm>
            <a:off x="4381082" y="194108"/>
            <a:ext cx="4773234" cy="363201"/>
          </a:xfrm>
          <a:custGeom>
            <a:avLst/>
            <a:gdLst>
              <a:gd name="connsiteX0" fmla="*/ 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0 w 4773234"/>
              <a:gd name="connsiteY4" fmla="*/ 0 h 363201"/>
              <a:gd name="connsiteX0" fmla="*/ 241160 w 4773234"/>
              <a:gd name="connsiteY0" fmla="*/ 0 h 363201"/>
              <a:gd name="connsiteX1" fmla="*/ 4773234 w 4773234"/>
              <a:gd name="connsiteY1" fmla="*/ 0 h 363201"/>
              <a:gd name="connsiteX2" fmla="*/ 4773234 w 4773234"/>
              <a:gd name="connsiteY2" fmla="*/ 363201 h 363201"/>
              <a:gd name="connsiteX3" fmla="*/ 0 w 4773234"/>
              <a:gd name="connsiteY3" fmla="*/ 363201 h 363201"/>
              <a:gd name="connsiteX4" fmla="*/ 241160 w 4773234"/>
              <a:gd name="connsiteY4" fmla="*/ 0 h 3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234" h="363201">
                <a:moveTo>
                  <a:pt x="241160" y="0"/>
                </a:moveTo>
                <a:lnTo>
                  <a:pt x="4773234" y="0"/>
                </a:lnTo>
                <a:lnTo>
                  <a:pt x="4773234" y="363201"/>
                </a:lnTo>
                <a:lnTo>
                  <a:pt x="0" y="363201"/>
                </a:lnTo>
                <a:lnTo>
                  <a:pt x="241160" y="0"/>
                </a:lnTo>
                <a:close/>
              </a:path>
            </a:pathLst>
          </a:custGeom>
          <a:solidFill>
            <a:srgbClr val="E86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5003E"/>
              </a:solidFill>
            </a:endParaRPr>
          </a:p>
        </p:txBody>
      </p:sp>
      <p:pic>
        <p:nvPicPr>
          <p:cNvPr id="22" name="Immagine 21">
            <a:extLst>
              <a:ext uri="{FF2B5EF4-FFF2-40B4-BE49-F238E27FC236}">
                <a16:creationId xmlns:a16="http://schemas.microsoft.com/office/drawing/2014/main" id="{CA5A1C7F-5F8C-434B-BCCE-E0F3DEE19DA0}"/>
              </a:ext>
            </a:extLst>
          </p:cNvPr>
          <p:cNvPicPr>
            <a:picLocks noChangeAspect="1"/>
          </p:cNvPicPr>
          <p:nvPr/>
        </p:nvPicPr>
        <p:blipFill>
          <a:blip r:embed="rId3"/>
          <a:stretch>
            <a:fillRect/>
          </a:stretch>
        </p:blipFill>
        <p:spPr>
          <a:xfrm>
            <a:off x="521940" y="4854723"/>
            <a:ext cx="303617" cy="241611"/>
          </a:xfrm>
          <a:prstGeom prst="rect">
            <a:avLst/>
          </a:prstGeom>
        </p:spPr>
      </p:pic>
      <p:sp>
        <p:nvSpPr>
          <p:cNvPr id="23" name="Content Placeholder 2">
            <a:extLst>
              <a:ext uri="{FF2B5EF4-FFF2-40B4-BE49-F238E27FC236}">
                <a16:creationId xmlns:a16="http://schemas.microsoft.com/office/drawing/2014/main" id="{74A1B30A-E239-6341-B303-9C7162B35FB5}"/>
              </a:ext>
            </a:extLst>
          </p:cNvPr>
          <p:cNvSpPr txBox="1">
            <a:spLocks/>
          </p:cNvSpPr>
          <p:nvPr/>
        </p:nvSpPr>
        <p:spPr>
          <a:xfrm>
            <a:off x="6661074" y="4811576"/>
            <a:ext cx="1953719" cy="16153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sz="900" i="1" dirty="0" err="1">
                <a:solidFill>
                  <a:srgbClr val="E86007"/>
                </a:solidFill>
                <a:latin typeface="Arial" panose="020B0604020202020204" pitchFamily="34" charset="0"/>
                <a:cs typeface="Arial" panose="020B0604020202020204" pitchFamily="34" charset="0"/>
              </a:rPr>
              <a:t>Exclusive</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Italian</a:t>
            </a:r>
            <a:r>
              <a:rPr lang="it-IT" sz="900" i="1" dirty="0">
                <a:solidFill>
                  <a:srgbClr val="E86007"/>
                </a:solidFill>
                <a:latin typeface="Arial" panose="020B0604020202020204" pitchFamily="34" charset="0"/>
                <a:cs typeface="Arial" panose="020B0604020202020204" pitchFamily="34" charset="0"/>
              </a:rPr>
              <a:t> </a:t>
            </a:r>
            <a:r>
              <a:rPr lang="it-IT" sz="900" i="1" dirty="0" err="1">
                <a:solidFill>
                  <a:srgbClr val="E86007"/>
                </a:solidFill>
                <a:latin typeface="Arial" panose="020B0604020202020204" pitchFamily="34" charset="0"/>
                <a:cs typeface="Arial" panose="020B0604020202020204" pitchFamily="34" charset="0"/>
              </a:rPr>
              <a:t>member</a:t>
            </a:r>
            <a:r>
              <a:rPr lang="it-IT" sz="900" i="1" dirty="0">
                <a:solidFill>
                  <a:srgbClr val="E86007"/>
                </a:solidFill>
                <a:latin typeface="Arial" panose="020B0604020202020204" pitchFamily="34" charset="0"/>
                <a:cs typeface="Arial" panose="020B0604020202020204" pitchFamily="34" charset="0"/>
              </a:rPr>
              <a:t> of </a:t>
            </a:r>
            <a:r>
              <a:rPr lang="it-IT" sz="900" i="1" dirty="0" err="1">
                <a:solidFill>
                  <a:srgbClr val="E86007"/>
                </a:solidFill>
                <a:latin typeface="Arial" panose="020B0604020202020204" pitchFamily="34" charset="0"/>
                <a:cs typeface="Arial" panose="020B0604020202020204" pitchFamily="34" charset="0"/>
              </a:rPr>
              <a:t>Taxand</a:t>
            </a:r>
            <a:endParaRPr lang="it-IT" sz="900" dirty="0">
              <a:solidFill>
                <a:srgbClr val="E8600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450895"/>
      </p:ext>
    </p:extLst>
  </p:cSld>
  <p:clrMapOvr>
    <a:masterClrMapping/>
  </p:clrMapOvr>
</p:sld>
</file>

<file path=ppt/theme/theme1.xml><?xml version="1.0" encoding="utf-8"?>
<a:theme xmlns:a="http://schemas.openxmlformats.org/drawingml/2006/main" name="Tema di Office">
  <a:themeElements>
    <a:clrScheme name="Personalizzati 2">
      <a:dk1>
        <a:srgbClr val="000000"/>
      </a:dk1>
      <a:lt1>
        <a:srgbClr val="FFFFFF"/>
      </a:lt1>
      <a:dk2>
        <a:srgbClr val="C5003D"/>
      </a:dk2>
      <a:lt2>
        <a:srgbClr val="E7E6E6"/>
      </a:lt2>
      <a:accent1>
        <a:srgbClr val="706E6E"/>
      </a:accent1>
      <a:accent2>
        <a:srgbClr val="ED7D31"/>
      </a:accent2>
      <a:accent3>
        <a:srgbClr val="FAB400"/>
      </a:accent3>
      <a:accent4>
        <a:srgbClr val="C5003D"/>
      </a:accent4>
      <a:accent5>
        <a:srgbClr val="91C364"/>
      </a:accent5>
      <a:accent6>
        <a:srgbClr val="004586"/>
      </a:accent6>
      <a:hlink>
        <a:srgbClr val="540F4E"/>
      </a:hlink>
      <a:folHlink>
        <a:srgbClr val="E7592B"/>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7335</TotalTime>
  <Words>12269</Words>
  <Application>Microsoft Office PowerPoint</Application>
  <PresentationFormat>Presentazione su schermo (16:9)</PresentationFormat>
  <Paragraphs>785</Paragraphs>
  <Slides>67</Slides>
  <Notes>63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67</vt:i4>
      </vt:variant>
    </vt:vector>
  </HeadingPairs>
  <TitlesOfParts>
    <vt:vector size="73" baseType="lpstr">
      <vt:lpstr>Arial</vt:lpstr>
      <vt:lpstr>Calibri</vt:lpstr>
      <vt:lpstr>Calibri Light</vt:lpstr>
      <vt:lpstr>Montserrat</vt:lpstr>
      <vt:lpstr>Wingdings</vt:lpstr>
      <vt:lpstr>Tema di Office</vt:lpstr>
      <vt:lpstr>Il regime fiscale del libero professionista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agevolazioni fiscali per il libero professionista – anno 2018</vt:lpstr>
      <vt:lpstr>Il Legislatore ha previsto dei vantaggi volti a favorire la nascita di nuove iniziative economiche.  A decorrere dal 2016, per i contribuenti che intraprendono un’attività artistica, professionale o d’impresa e dunque che si trovano in una fase di «start up», il reddito determinato forfettariamente è assoggettato ad imposta sostitutiva IRPEF, con aliquota del 5%, per i primi 5 anni di attività.      Tale regime è stato esteso anche per i soggetti che già nel 2015 avevano iniziato una nuova attività; pertanto, per il quadriennio che residua al compimento del quinquennio, verrà applicata anche per questi soggetti, l’imposta sostitutiva IRPEF nella misura del 5%.  </vt:lpstr>
      <vt:lpstr>Per poter beneficiare di tale agevolazione è necessario che:  • il contribuente non abbia esercitato, nei tre anni precedenti l'inizio dell’attività, attività artistica,  professionale ovvero d'impresa, anche in forma associata o familiare;  • l’attività da esercitare non costituisca, in nessun modo, mera prosecuzione di altra attività  precedentemente svolta sotto forma di lavoro dipendente o autonomo, escluso il caso in cui l’attività  precedentemente svolta consista nel periodo di pratica obbligatoria ai fini dell'esercizio di arti o  professioni;  • qualora venga proseguita un'attività svolta in precedenza da altro soggetto, l'ammontare dei relativi  ricavi e compensi, realizzati nel periodo d'imposta precedente quello di riconoscimento del  beneficio, non sia superiore ai limiti che, a seconda dell’attività, consentono l’accesso al regime.  La possibilità di applicare l’imposta sostituiva al 5% è riconosciuta anche ai soggetti che applicavano il regime fiscale di vantaggio al 31 dicembre 2014 e che hanno i requisiti previsti per applicare la nuova agevolazione. </vt:lpstr>
      <vt:lpstr> I contribuenti che iniziano un’attività d’impresa, arte o professione e che presumono di rispettare i requisiti e le condizioni previste per l’applicazione del regime, hanno l’obbligo di darne comunicazione nella dichiarazione di inizio attività (modello AA9/12).   Tale comunicazione non ha valore di opzione, trattandosi di un regime naturale, ma è richiesta unicamente ai fini anagrafici. L’omessa indicazione nella dichiarazione di inizio attività dell’intenzione di applicare il regime forfetario non preclude, quindi, l’accesso al regime medesimo, ma è punibile con una sanzione amministrativa da 250 euro a 2.000 euro.  L’attestazione della sussistenza dei requisiti per l’accesso al regime e dell’assenza della cause ostative va fatta in sede di dichiarazione annuale dei redditi.  Trascorso il periodo di 5 anni, qualora dovessero continuare a sussistere le condizioni per il riconoscimento del regime forfettario (i.e. limite ricavi e compensi: da Euro 25.000 a 50.000 a seconda del tipo di attività esercitata secondo i parametri indicati dal Codice ATECO; spese per lavoro dipendente non superiori a Euro 5.000; Costi beni strumentali al lordo degli ammortamenti non superiori ad Euro 20.000), l’imposta sostitutiva passerà dal 5% al 15%. </vt:lpstr>
      <vt:lpstr>Semplificazioni:  I contribuenti che applicano il regime forfettario:  1)  sono esonerati dagli obblighi di registrazione e tenuta delle scritture contabili, fermo restando  l’obbligo di tenere e conservare i registri previsti da disposizioni diverse da quelle tributarie;  2) non applicano gli studi di settore e i parametri, sebbene siano tenuti a fornire, nella dichiarazione dei  redditi, alcune informazioni relative all’attività svolta;   3) non operano le ritenute alla fonte, pur essendo obbligati a indicare in dichiarazione il codice fiscale  del soggetto a cui sono stati corrisposti emolumenti;   4) non subiscono le ritenute, in ragione dell’esiguità della misura dell’imposta sostitutiva.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Arial Bold 42/50pt</dc:title>
  <dc:creator>Marco Maria Lantero</dc:creator>
  <cp:lastModifiedBy>Irene Corda</cp:lastModifiedBy>
  <cp:revision>358</cp:revision>
  <cp:lastPrinted>2018-07-19T15:51:32Z</cp:lastPrinted>
  <dcterms:created xsi:type="dcterms:W3CDTF">2018-03-06T16:15:02Z</dcterms:created>
  <dcterms:modified xsi:type="dcterms:W3CDTF">2018-07-19T16:41:24Z</dcterms:modified>
</cp:coreProperties>
</file>